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24"/>
  </p:notesMasterIdLst>
  <p:sldIdLst>
    <p:sldId id="359" r:id="rId6"/>
    <p:sldId id="374" r:id="rId7"/>
    <p:sldId id="372" r:id="rId8"/>
    <p:sldId id="396" r:id="rId9"/>
    <p:sldId id="375" r:id="rId10"/>
    <p:sldId id="406" r:id="rId11"/>
    <p:sldId id="394" r:id="rId12"/>
    <p:sldId id="289" r:id="rId13"/>
    <p:sldId id="276" r:id="rId14"/>
    <p:sldId id="284" r:id="rId15"/>
    <p:sldId id="287" r:id="rId16"/>
    <p:sldId id="283" r:id="rId17"/>
    <p:sldId id="285" r:id="rId18"/>
    <p:sldId id="286" r:id="rId19"/>
    <p:sldId id="288" r:id="rId20"/>
    <p:sldId id="275" r:id="rId21"/>
    <p:sldId id="403" r:id="rId22"/>
    <p:sldId id="401" r:id="rId23"/>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2FC3AF-58CF-16B8-7F67-4FFB7BA12C38}" name="Schnoll, Kenneth" initials="SK" userId="S::schnollk@insurance.ca.gov::4a1740c8-e280-434b-836d-e4a3f0ae80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ller, Michael" initials="SM" lastIdx="7" clrIdx="0">
    <p:extLst>
      <p:ext uri="{19B8F6BF-5375-455C-9EA6-DF929625EA0E}">
        <p15:presenceInfo xmlns:p15="http://schemas.microsoft.com/office/powerpoint/2012/main" userId="S-1-5-21-1644491937-1958367476-682003330-70444" providerId="AD"/>
      </p:ext>
    </p:extLst>
  </p:cmAuthor>
  <p:cmAuthor id="2" name="Commissioner Ricardo Lara" initials="CRL" lastIdx="0" clrIdx="1">
    <p:extLst>
      <p:ext uri="{19B8F6BF-5375-455C-9EA6-DF929625EA0E}">
        <p15:presenceInfo xmlns:p15="http://schemas.microsoft.com/office/powerpoint/2012/main" userId="S-1-5-21-1644491937-1958367476-682003330-704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70F"/>
    <a:srgbClr val="17375E"/>
    <a:srgbClr val="1F43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70097" autoAdjust="0"/>
  </p:normalViewPr>
  <p:slideViewPr>
    <p:cSldViewPr>
      <p:cViewPr varScale="1">
        <p:scale>
          <a:sx n="51" d="100"/>
          <a:sy n="51" d="100"/>
        </p:scale>
        <p:origin x="1836" y="66"/>
      </p:cViewPr>
      <p:guideLst>
        <p:guide orient="horz" pos="2880"/>
        <p:guide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111" d="100"/>
          <a:sy n="111" d="100"/>
        </p:scale>
        <p:origin x="253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08F2D85-91F8-458F-BD3A-CE8CB14B4BAF}" type="datetimeFigureOut">
              <a:rPr lang="en-US" smtClean="0"/>
              <a:t>4/18/2025</a:t>
            </a:fld>
            <a:endParaRPr lang="en-US"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A898268-DE75-4A84-AC06-07A497455274}" type="slidenum">
              <a:rPr lang="en-US" smtClean="0"/>
              <a:t>‹#›</a:t>
            </a:fld>
            <a:endParaRPr lang="en-US" dirty="0"/>
          </a:p>
        </p:txBody>
      </p:sp>
    </p:spTree>
    <p:extLst>
      <p:ext uri="{BB962C8B-B14F-4D97-AF65-F5344CB8AC3E}">
        <p14:creationId xmlns:p14="http://schemas.microsoft.com/office/powerpoint/2010/main" val="239536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Good evening everyone, thank you for the invitation to be here. My name is </a:t>
            </a:r>
            <a:r>
              <a:rPr lang="en-US" sz="1200" kern="1200">
                <a:solidFill>
                  <a:schemeClr val="tx1"/>
                </a:solidFill>
                <a:effectLst/>
                <a:latin typeface="+mn-lt"/>
                <a:ea typeface="+mn-ea"/>
                <a:cs typeface="+mn-cs"/>
              </a:rPr>
              <a:t>Richie Sayavong and </a:t>
            </a:r>
            <a:r>
              <a:rPr lang="en-US" sz="1200" kern="1200" dirty="0">
                <a:solidFill>
                  <a:schemeClr val="tx1"/>
                </a:solidFill>
                <a:effectLst/>
                <a:latin typeface="+mn-lt"/>
                <a:ea typeface="+mn-ea"/>
                <a:cs typeface="+mn-cs"/>
              </a:rPr>
              <a:t>I serve as a Northern CA Outreach Analyst at the CA Department of Insurance , which we refer to as CDI.  Tonight I am going to give you updates on the insurance market.  </a:t>
            </a:r>
            <a:r>
              <a:rPr lang="en-US" sz="1200" strike="sngStrike" kern="1200" baseline="0" dirty="0">
                <a:solidFill>
                  <a:schemeClr val="tx1"/>
                </a:solidFill>
                <a:effectLst/>
                <a:latin typeface="+mn-lt"/>
                <a:ea typeface="+mn-ea"/>
                <a:cs typeface="+mn-cs"/>
              </a:rPr>
              <a:t>But first I am going to give you a facts about the Department, which we refer to as CDI.</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CDI is the largest State Consumer Protection Agency in the US.  And CA is also the largest insurance market in the US, and the 3rd or 4th largest insurance market in the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1988, as a result of Prop 103, CA Insurance Commissioner became an elected office, and the current Commissioner is Ricardo Lara. The Department uses its authority to:</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one thing we cannot do is to require or compel insurance companies to sell insurance to a particular person or community.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1</a:t>
            </a:fld>
            <a:endParaRPr lang="en-US" dirty="0"/>
          </a:p>
        </p:txBody>
      </p:sp>
    </p:spTree>
    <p:extLst>
      <p:ext uri="{BB962C8B-B14F-4D97-AF65-F5344CB8AC3E}">
        <p14:creationId xmlns:p14="http://schemas.microsoft.com/office/powerpoint/2010/main" val="931524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10</a:t>
            </a:fld>
            <a:endParaRPr lang="en-US" dirty="0"/>
          </a:p>
        </p:txBody>
      </p:sp>
    </p:spTree>
    <p:extLst>
      <p:ext uri="{BB962C8B-B14F-4D97-AF65-F5344CB8AC3E}">
        <p14:creationId xmlns:p14="http://schemas.microsoft.com/office/powerpoint/2010/main" val="662202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16</a:t>
            </a:fld>
            <a:endParaRPr lang="en-US" dirty="0"/>
          </a:p>
        </p:txBody>
      </p:sp>
    </p:spTree>
    <p:extLst>
      <p:ext uri="{BB962C8B-B14F-4D97-AF65-F5344CB8AC3E}">
        <p14:creationId xmlns:p14="http://schemas.microsoft.com/office/powerpoint/2010/main" val="2938829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preliminary list of Distressed Counties has been drawn up, and as you can see most of Northern CA is in it.  Mono County is currently ranked no 11 out of 28.</a:t>
            </a:r>
          </a:p>
        </p:txBody>
      </p:sp>
      <p:sp>
        <p:nvSpPr>
          <p:cNvPr id="4" name="Slide Number Placeholder 3"/>
          <p:cNvSpPr>
            <a:spLocks noGrp="1"/>
          </p:cNvSpPr>
          <p:nvPr>
            <p:ph type="sldNum" sz="quarter" idx="5"/>
          </p:nvPr>
        </p:nvSpPr>
        <p:spPr/>
        <p:txBody>
          <a:bodyPr/>
          <a:lstStyle/>
          <a:p>
            <a:fld id="{AA898268-DE75-4A84-AC06-07A497455274}" type="slidenum">
              <a:rPr lang="en-US" smtClean="0"/>
              <a:t>17</a:t>
            </a:fld>
            <a:endParaRPr lang="en-US" dirty="0"/>
          </a:p>
        </p:txBody>
      </p:sp>
    </p:spTree>
    <p:extLst>
      <p:ext uri="{BB962C8B-B14F-4D97-AF65-F5344CB8AC3E}">
        <p14:creationId xmlns:p14="http://schemas.microsoft.com/office/powerpoint/2010/main" val="281133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A898268-DE75-4A84-AC06-07A49745527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7716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where we are today</a:t>
            </a:r>
          </a:p>
          <a:p>
            <a:endParaRPr lang="en-US" dirty="0"/>
          </a:p>
          <a:p>
            <a:r>
              <a:rPr lang="en-US" dirty="0"/>
              <a:t>We are all aware of the stress on the insurance market right now that was created by a combination of natural disasters and global inflation. This is not just happening here – but every state is experiencing the same factors:  </a:t>
            </a:r>
          </a:p>
          <a:p>
            <a:endParaRPr lang="en-US" dirty="0"/>
          </a:p>
          <a:p>
            <a:pPr marL="171450" indent="-171450">
              <a:buFont typeface="Arial" panose="020B0604020202020204" pitchFamily="34" charset="0"/>
              <a:buChar char="•"/>
            </a:pPr>
            <a:r>
              <a:rPr lang="en-US" dirty="0"/>
              <a:t>Increased costs for rebuilding</a:t>
            </a:r>
          </a:p>
          <a:p>
            <a:endParaRPr lang="en-US" dirty="0"/>
          </a:p>
          <a:p>
            <a:r>
              <a:rPr lang="en-US" dirty="0"/>
              <a:t>•	Labor shortages</a:t>
            </a:r>
          </a:p>
          <a:p>
            <a:r>
              <a:rPr lang="en-US" dirty="0"/>
              <a:t>•	Reinsurance, is harder to find and costlier.</a:t>
            </a:r>
          </a:p>
          <a:p>
            <a:r>
              <a:rPr lang="en-US" dirty="0"/>
              <a:t>•	And as we’ve seen - as risk increases, insurance companies are protecting their obligations to current consumers and limiting new business and pulling back even further</a:t>
            </a:r>
          </a:p>
          <a:p>
            <a:endParaRPr lang="en-US" dirty="0"/>
          </a:p>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2</a:t>
            </a:fld>
            <a:endParaRPr lang="en-US" dirty="0"/>
          </a:p>
        </p:txBody>
      </p:sp>
    </p:spTree>
    <p:extLst>
      <p:ext uri="{BB962C8B-B14F-4D97-AF65-F5344CB8AC3E}">
        <p14:creationId xmlns:p14="http://schemas.microsoft.com/office/powerpoint/2010/main" val="587192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many insurance companies are currently still selling homeowners insurance in certain markets, 12 insurance groups control 85 percent of the California insurance market. Think about that.</a:t>
            </a:r>
          </a:p>
        </p:txBody>
      </p:sp>
      <p:sp>
        <p:nvSpPr>
          <p:cNvPr id="4" name="Slide Number Placeholder 3"/>
          <p:cNvSpPr>
            <a:spLocks noGrp="1"/>
          </p:cNvSpPr>
          <p:nvPr>
            <p:ph type="sldNum" sz="quarter" idx="5"/>
          </p:nvPr>
        </p:nvSpPr>
        <p:spPr/>
        <p:txBody>
          <a:bodyPr/>
          <a:lstStyle/>
          <a:p>
            <a:fld id="{AA898268-DE75-4A84-AC06-07A497455274}" type="slidenum">
              <a:rPr lang="en-US" smtClean="0"/>
              <a:t>3</a:t>
            </a:fld>
            <a:endParaRPr lang="en-US" dirty="0"/>
          </a:p>
        </p:txBody>
      </p:sp>
    </p:spTree>
    <p:extLst>
      <p:ext uri="{BB962C8B-B14F-4D97-AF65-F5344CB8AC3E}">
        <p14:creationId xmlns:p14="http://schemas.microsoft.com/office/powerpoint/2010/main" val="154906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Since 2022 – 7 of those top 12 insurance groups have paused or restricted new business despite rate increases approved, or pending with CDI.  And I am sure you are aware that State Farm has chosen to non-renew 30,000 policies within certain zip codes starting this summer.</a:t>
            </a:r>
          </a:p>
          <a:p>
            <a:r>
              <a:rPr lang="en-US" dirty="0"/>
              <a:t>So clearly this problem is complex and global in nature – affecting all of us. And cannot be solved by just increasing prices alone.</a:t>
            </a:r>
          </a:p>
        </p:txBody>
      </p:sp>
      <p:sp>
        <p:nvSpPr>
          <p:cNvPr id="4" name="Slide Number Placeholder 3"/>
          <p:cNvSpPr>
            <a:spLocks noGrp="1"/>
          </p:cNvSpPr>
          <p:nvPr>
            <p:ph type="sldNum" sz="quarter" idx="5"/>
          </p:nvPr>
        </p:nvSpPr>
        <p:spPr/>
        <p:txBody>
          <a:bodyPr/>
          <a:lstStyle/>
          <a:p>
            <a:fld id="{AA898268-DE75-4A84-AC06-07A497455274}" type="slidenum">
              <a:rPr lang="en-US" smtClean="0"/>
              <a:t>4</a:t>
            </a:fld>
            <a:endParaRPr lang="en-US" dirty="0"/>
          </a:p>
        </p:txBody>
      </p:sp>
    </p:spTree>
    <p:extLst>
      <p:ext uri="{BB962C8B-B14F-4D97-AF65-F5344CB8AC3E}">
        <p14:creationId xmlns:p14="http://schemas.microsoft.com/office/powerpoint/2010/main" val="202916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DID WE GET HERE?  </a:t>
            </a:r>
          </a:p>
          <a:p>
            <a:r>
              <a:rPr lang="en-US" dirty="0"/>
              <a:t>•	The FAIR Plan has doubled to more than 4% of the market — becoming the insurer of first resort for many Californians, not the last resort as it was designed. </a:t>
            </a:r>
          </a:p>
          <a:p>
            <a:endParaRPr lang="en-US" dirty="0"/>
          </a:p>
          <a:p>
            <a:r>
              <a:rPr lang="en-US" dirty="0"/>
              <a:t>•	As many of you know, the FAIR Plan is not a state agency, it is run and funded by the insurance companies.</a:t>
            </a:r>
          </a:p>
          <a:p>
            <a:endParaRPr lang="en-US" dirty="0"/>
          </a:p>
          <a:p>
            <a:r>
              <a:rPr lang="en-US" dirty="0"/>
              <a:t>FAIR Plan policyholders are required to pay more for less coverage.  The FAIR Plan only covers, Fire, Lightning, Smoke, Internal Explosions so homeowners also purchase a Difference in Conditions policy to make up the difference</a:t>
            </a:r>
          </a:p>
          <a:p>
            <a:endParaRPr lang="en-US" dirty="0"/>
          </a:p>
          <a:p>
            <a:r>
              <a:rPr lang="en-US" dirty="0"/>
              <a:t>•	 As a direct result of growing risk concentration in California, the credit rating agency AM Best has downgraded outlooks for Top-12 companies like State Farm, AAA and Mercury.  </a:t>
            </a:r>
          </a:p>
          <a:p>
            <a:endParaRPr lang="en-US" dirty="0"/>
          </a:p>
          <a:p>
            <a:pPr marL="171450" indent="-171450">
              <a:buFont typeface="Arial" panose="020B0604020202020204" pitchFamily="34" charset="0"/>
              <a:buChar char="•"/>
            </a:pPr>
            <a:r>
              <a:rPr lang="en-US" dirty="0"/>
              <a:t>Insurance companies will not write in high-risk area unless they can cover 100% of consumer claims, their expenses, and earn a fair return.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Rate filings are more complex and can take longer than 6 months to review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one entity can prolong a rate filing – no other state allows this.</a:t>
            </a:r>
          </a:p>
          <a:p>
            <a:endParaRPr lang="en-US" dirty="0"/>
          </a:p>
          <a:p>
            <a:endParaRPr lang="en-US" dirty="0"/>
          </a:p>
          <a:p>
            <a:r>
              <a:rPr lang="en-US" dirty="0"/>
              <a:t>Prices have increased nationally. CDI’s goa is to get back to a point where insurance companies are competing for your business to drive down the cost. California still has lower rates than Texas and Florida. Our rates rank right in the middle nationally. But risk continues to increase – to the point where insurance is becoming unaffordable for some, and we recognize that.</a:t>
            </a:r>
          </a:p>
          <a:p>
            <a:endParaRPr lang="en-US" dirty="0"/>
          </a:p>
          <a:p>
            <a:r>
              <a:rPr lang="en-US" dirty="0"/>
              <a:t>•	And unfortunately: Unlike public utilities which are required to provide coverage to all residents and businesses, under Proposition 103 insurance companies can legally refuse to write insurance unless they are able to meet 100% of consumers’ claims, cover their expenses, and earn a fair return. </a:t>
            </a:r>
          </a:p>
          <a:p>
            <a:endParaRPr lang="en-US" dirty="0"/>
          </a:p>
          <a:p>
            <a:r>
              <a:rPr lang="en-US" dirty="0"/>
              <a:t>Everyone is harmed if an insurance company goes insolvent because it cannot pay its claims. And we want to make sure that does not happen.</a:t>
            </a:r>
          </a:p>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5</a:t>
            </a:fld>
            <a:endParaRPr lang="en-US" dirty="0"/>
          </a:p>
        </p:txBody>
      </p:sp>
    </p:spTree>
    <p:extLst>
      <p:ext uri="{BB962C8B-B14F-4D97-AF65-F5344CB8AC3E}">
        <p14:creationId xmlns:p14="http://schemas.microsoft.com/office/powerpoint/2010/main" val="365004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the risk of major losses in the industry Commissioner Lara introduced the Safer from Wildfires framework</a:t>
            </a:r>
          </a:p>
          <a:p>
            <a:endParaRPr lang="en-US" dirty="0"/>
          </a:p>
          <a:p>
            <a:r>
              <a:rPr lang="en-US" dirty="0"/>
              <a:t>It is a three step system to protect your home, surroundings and community which in turn provides consumers with discounts and transparency about your risk rating. </a:t>
            </a:r>
          </a:p>
          <a:p>
            <a:endParaRPr lang="en-US" dirty="0"/>
          </a:p>
          <a:p>
            <a:r>
              <a:rPr lang="en-US" sz="1200" kern="1200" dirty="0">
                <a:solidFill>
                  <a:schemeClr val="tx1"/>
                </a:solidFill>
                <a:effectLst/>
                <a:latin typeface="+mn-lt"/>
                <a:ea typeface="+mn-ea"/>
                <a:cs typeface="+mn-cs"/>
              </a:rPr>
              <a:t>Under this regulation we expect to see: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More businesses, homeowners and communities making investments in wildfire safety </a:t>
            </a:r>
          </a:p>
          <a:p>
            <a:pPr lvl="0"/>
            <a:r>
              <a:rPr lang="en-US" sz="1200" kern="1200" dirty="0">
                <a:solidFill>
                  <a:schemeClr val="tx1"/>
                </a:solidFill>
                <a:effectLst/>
                <a:latin typeface="+mn-lt"/>
                <a:ea typeface="+mn-ea"/>
                <a:cs typeface="+mn-cs"/>
              </a:rPr>
              <a:t>Greater community resilience</a:t>
            </a:r>
          </a:p>
          <a:p>
            <a:pPr lvl="0"/>
            <a:r>
              <a:rPr lang="en-US" sz="1200" kern="1200" dirty="0">
                <a:solidFill>
                  <a:schemeClr val="tx1"/>
                </a:solidFill>
                <a:effectLst/>
                <a:latin typeface="+mn-lt"/>
                <a:ea typeface="+mn-ea"/>
                <a:cs typeface="+mn-cs"/>
              </a:rPr>
              <a:t>Reduced losses from wildfires</a:t>
            </a:r>
          </a:p>
          <a:p>
            <a:pPr lvl="0"/>
            <a:r>
              <a:rPr lang="en-US" sz="1200" kern="1200" dirty="0">
                <a:solidFill>
                  <a:schemeClr val="tx1"/>
                </a:solidFill>
                <a:effectLst/>
                <a:latin typeface="+mn-lt"/>
                <a:ea typeface="+mn-ea"/>
                <a:cs typeface="+mn-cs"/>
              </a:rPr>
              <a:t>More insurance coverage for mitigated properties</a:t>
            </a: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regulation attacks the root cause of non-renewals – which is wildfire risk – and they will make Californians safer.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with accurate pricing of insurance, we expect to see more insurance options for people through a more competitive market. </a:t>
            </a:r>
          </a:p>
          <a:p>
            <a:endParaRPr lang="en-US" sz="1200" kern="1200" dirty="0">
              <a:solidFill>
                <a:schemeClr val="tx1"/>
              </a:solidFill>
              <a:effectLst/>
              <a:latin typeface="+mn-lt"/>
              <a:ea typeface="+mn-ea"/>
              <a:cs typeface="+mn-cs"/>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Step One </a:t>
            </a:r>
            <a:r>
              <a:rPr lang="en-US" sz="1800" dirty="0">
                <a:effectLst/>
                <a:latin typeface="Calibri" panose="020F0502020204030204" pitchFamily="34" charset="0"/>
                <a:ea typeface="Calibri" panose="020F0502020204030204" pitchFamily="34" charset="0"/>
                <a:cs typeface="Calibri" panose="020F0502020204030204" pitchFamily="34" charset="0"/>
              </a:rPr>
              <a:t>is pretty straight forward,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Class-A Fire Rated Roof,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5 foot ember-resistant zone around the structure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Enclosed Eaves,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Fire-Resistant Vents,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Multi-pane windows or shutters that close</a:t>
            </a:r>
            <a:endParaRPr lang="en-US" sz="1800" dirty="0">
              <a:effectLst/>
              <a:latin typeface="Calibri" panose="020F0502020204030204" pitchFamily="34" charset="0"/>
              <a:ea typeface="Calibri" panose="020F0502020204030204" pitchFamily="34" charset="0"/>
            </a:endParaRPr>
          </a:p>
          <a:p>
            <a:pPr marL="742950" marR="0" indent="-285750">
              <a:spcBef>
                <a:spcPts val="0"/>
              </a:spcBef>
              <a:spcAft>
                <a:spcPts val="0"/>
              </a:spcAft>
              <a:buFontTx/>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 minimum of 6” noncombustible vertical clearance at the bottom of the exterior surface of the structure. </a:t>
            </a:r>
          </a:p>
          <a:p>
            <a:pPr marL="742950" marR="0" indent="-285750">
              <a:spcBef>
                <a:spcPts val="0"/>
              </a:spcBef>
              <a:spcAft>
                <a:spcPts val="0"/>
              </a:spcAft>
              <a:buFontTx/>
              <a:buChar cha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Step Two </a:t>
            </a:r>
            <a:r>
              <a:rPr lang="en-US" sz="1800" dirty="0">
                <a:effectLst/>
                <a:latin typeface="Calibri" panose="020F0502020204030204" pitchFamily="34" charset="0"/>
                <a:ea typeface="Calibri" panose="020F0502020204030204" pitchFamily="34" charset="0"/>
                <a:cs typeface="Calibri" panose="020F0502020204030204" pitchFamily="34" charset="0"/>
              </a:rPr>
              <a:t>– protect the immediate surroundings.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Clear the vegetation and debris from under decks and any and all movable combustible materials from within 5 feet of the Building Being Evaluated.  (The BBE)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Remove all combustible structures, sheds and other outbuildings from the immediate surroundings of the home, to at least a distance of 30 feet.</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And of course trim your trees and remove brush in compliance with state and local ordinances.</a:t>
            </a: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Times New Roman" panose="02020603050405020304" pitchFamily="18" charset="0"/>
                <a:ea typeface="Calibri" panose="020F0502020204030204" pitchFamily="34" charset="0"/>
              </a:rPr>
              <a:t>And finally, </a:t>
            </a:r>
            <a:r>
              <a:rPr lang="en-US" sz="1800" b="1" dirty="0">
                <a:effectLst/>
                <a:latin typeface="Times New Roman" panose="02020603050405020304" pitchFamily="18" charset="0"/>
                <a:ea typeface="Calibri" panose="020F0502020204030204" pitchFamily="34" charset="0"/>
              </a:rPr>
              <a:t>step three </a:t>
            </a:r>
            <a:r>
              <a:rPr lang="en-US" sz="1800" dirty="0">
                <a:effectLst/>
                <a:latin typeface="Times New Roman" panose="02020603050405020304" pitchFamily="18" charset="0"/>
                <a:ea typeface="Calibri" panose="020F0502020204030204" pitchFamily="34" charset="0"/>
              </a:rPr>
              <a:t>is an effort to obtain a </a:t>
            </a:r>
            <a:r>
              <a:rPr lang="en-US" sz="1800" b="1" dirty="0">
                <a:effectLst/>
                <a:latin typeface="Times New Roman" panose="02020603050405020304" pitchFamily="18" charset="0"/>
                <a:ea typeface="Calibri" panose="020F0502020204030204" pitchFamily="34" charset="0"/>
              </a:rPr>
              <a:t>community-level </a:t>
            </a:r>
            <a:r>
              <a:rPr lang="en-US" sz="1800" dirty="0">
                <a:effectLst/>
                <a:latin typeface="Times New Roman" panose="02020603050405020304" pitchFamily="18" charset="0"/>
                <a:ea typeface="Calibri" panose="020F0502020204030204" pitchFamily="34" charset="0"/>
              </a:rPr>
              <a:t>mitigation designation. This usually involves at least one, if not more, local government agencies, (such as OES, Fire Dept). Such as a Firewise USA site in Good Standing and the FRRC (Fire Risk Reduction Community) by the Board of Forestry.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6</a:t>
            </a:fld>
            <a:endParaRPr lang="en-US" dirty="0"/>
          </a:p>
        </p:txBody>
      </p:sp>
    </p:spTree>
    <p:extLst>
      <p:ext uri="{BB962C8B-B14F-4D97-AF65-F5344CB8AC3E}">
        <p14:creationId xmlns:p14="http://schemas.microsoft.com/office/powerpoint/2010/main" val="92330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do the mitigation steps, your insurance company will provide you a discount. The CA FAIR Plan began offering insurance discounts, on August 23rd of 2023. </a:t>
            </a:r>
            <a:r>
              <a:rPr lang="en-US" sz="700" strike="sngStrike" baseline="0" dirty="0"/>
              <a:t>and CDI is working to continue approving the other companies.  (the rate filings are public on our website - https://interactive.web.insurance.ca.gov/apex_extprd/f?p=186:1:6851524530905:::::   </a:t>
            </a:r>
          </a:p>
          <a:p>
            <a:endParaRPr lang="en-US" dirty="0"/>
          </a:p>
          <a:p>
            <a:r>
              <a:rPr lang="en-US" dirty="0"/>
              <a:t>The FAIR Plan has offered a 10% discount on policies in a participating Firewise Community since May 2018. And now, the FAIR Plan is offering two more wildfire hardening discounts: one for Protecting the Structure, and another for Protecting the Immediate Surroundings of the dwelling. When applied, these discounts will reduce the wildfire portion of the policy’s premium by 10% and 5% respectively, up to a total of 14 ½%. Homeowners should contact their broker to find out how to qualify and when they could receive a discount. </a:t>
            </a:r>
          </a:p>
          <a:p>
            <a:endParaRPr lang="en-US" dirty="0"/>
          </a:p>
          <a:p>
            <a:r>
              <a:rPr lang="en-US" dirty="0"/>
              <a:t>Additionally, CDI and the CA FAIR Plan reached an agreement to increase the commercial coverage limit to $20 million per location (effective November 1, 2023), and they recently agreed to a $20 million structure increase.  This addressed the greater needs for additional coverage for recreational youth camps, HOAs, wineries, and agricultural groups. And the business owner’s policy (BOP) limit also increased to $20M on December 14th.     </a:t>
            </a:r>
          </a:p>
          <a:p>
            <a:endParaRPr lang="en-US" dirty="0"/>
          </a:p>
          <a:p>
            <a:r>
              <a:rPr lang="en-US" dirty="0"/>
              <a:t>Another important aspect of the SFW regulation is that while traveling throughout the state, people did not know that insurance companies assign a risk score to your home or business.  It is important to get that score because if you know about the risks on your home and property, you can take action to reduce them and make yourself and your neighbors safer. </a:t>
            </a:r>
          </a:p>
          <a:p>
            <a:r>
              <a:rPr lang="en-US" dirty="0"/>
              <a:t>This Regulation requires insurance companies to give you that score and they have to tell you how they created that score and what factors went into it. </a:t>
            </a:r>
          </a:p>
          <a:p>
            <a:r>
              <a:rPr lang="en-US" dirty="0"/>
              <a:t> </a:t>
            </a:r>
          </a:p>
          <a:p>
            <a:r>
              <a:rPr lang="en-US" dirty="0"/>
              <a:t>The wildfire risk score or classification must be provided at the following times:</a:t>
            </a:r>
          </a:p>
          <a:p>
            <a:endParaRPr lang="en-US" dirty="0"/>
          </a:p>
          <a:p>
            <a:r>
              <a:rPr lang="en-US" dirty="0"/>
              <a:t>•	(within 15 days) of When you apply for a new policy </a:t>
            </a:r>
          </a:p>
          <a:p>
            <a:r>
              <a:rPr lang="en-US" dirty="0"/>
              <a:t>•	(at least 45 days) Before you renew a policy </a:t>
            </a:r>
          </a:p>
          <a:p>
            <a:r>
              <a:rPr lang="en-US" dirty="0"/>
              <a:t>•	(at least 75 days) Before you are non-renewed </a:t>
            </a:r>
          </a:p>
          <a:p>
            <a:r>
              <a:rPr lang="en-US" dirty="0"/>
              <a:t>•	And (within 30 days) of When you complete mitigation on your property and request a revised score </a:t>
            </a:r>
          </a:p>
          <a:p>
            <a:r>
              <a:rPr lang="en-US" dirty="0"/>
              <a:t> </a:t>
            </a:r>
          </a:p>
          <a:p>
            <a:r>
              <a:rPr lang="en-US" dirty="0"/>
              <a:t>And lastly, the regulation for the first time gives you the right to appeal.  And, if you are not satisfied with the response, please contact CDI and fill out a Request for Assistance.</a:t>
            </a:r>
          </a:p>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7</a:t>
            </a:fld>
            <a:endParaRPr lang="en-US" dirty="0"/>
          </a:p>
        </p:txBody>
      </p:sp>
    </p:spTree>
    <p:extLst>
      <p:ext uri="{BB962C8B-B14F-4D97-AF65-F5344CB8AC3E}">
        <p14:creationId xmlns:p14="http://schemas.microsoft.com/office/powerpoint/2010/main" val="4050955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8</a:t>
            </a:fld>
            <a:endParaRPr lang="en-US" dirty="0"/>
          </a:p>
        </p:txBody>
      </p:sp>
    </p:spTree>
    <p:extLst>
      <p:ext uri="{BB962C8B-B14F-4D97-AF65-F5344CB8AC3E}">
        <p14:creationId xmlns:p14="http://schemas.microsoft.com/office/powerpoint/2010/main" val="1339650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rPr>
              <a:t>The Governor’s Executive Order last September led the Commissioner to expedite another package of regulatory solutions. CDI introduced </a:t>
            </a:r>
            <a:r>
              <a:rPr lang="en-US" sz="1800" b="1" kern="1200" dirty="0">
                <a:solidFill>
                  <a:srgbClr val="000000"/>
                </a:solidFill>
                <a:effectLst/>
                <a:latin typeface="Times New Roman" panose="02020603050405020304" pitchFamily="18" charset="0"/>
                <a:ea typeface="Times New Roman" panose="02020603050405020304" pitchFamily="18" charset="0"/>
              </a:rPr>
              <a:t>California’s Sustainable</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b="1" kern="1200" dirty="0">
                <a:solidFill>
                  <a:srgbClr val="000000"/>
                </a:solidFill>
                <a:effectLst/>
                <a:latin typeface="Times New Roman" panose="02020603050405020304" pitchFamily="18" charset="0"/>
                <a:ea typeface="Times New Roman" panose="02020603050405020304" pitchFamily="18" charset="0"/>
              </a:rPr>
              <a:t>Insurance Strategy</a:t>
            </a:r>
            <a:r>
              <a:rPr lang="en-US" sz="1800" kern="1200" dirty="0">
                <a:solidFill>
                  <a:srgbClr val="000000"/>
                </a:solidFill>
                <a:effectLst/>
                <a:latin typeface="Times New Roman" panose="02020603050405020304" pitchFamily="18" charset="0"/>
                <a:ea typeface="Times New Roman" panose="02020603050405020304" pitchFamily="18" charset="0"/>
              </a:rPr>
              <a:t> (SIS), a comprehensive plan to modernize our insurance market.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Here are the executive actions and reforms we are taking: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Increase availability of insurance in wildfire distressed areas.</a:t>
            </a:r>
            <a:r>
              <a:rPr lang="en-US" sz="1800" dirty="0">
                <a:effectLst/>
                <a:latin typeface="Times New Roman" panose="02020603050405020304" pitchFamily="18" charset="0"/>
                <a:ea typeface="Calibri" panose="020F0502020204030204" pitchFamily="34" charset="0"/>
              </a:rPr>
              <a:t> Using our prior approval rate authority, insurance companies will write no less than </a:t>
            </a:r>
            <a:r>
              <a:rPr lang="en-US" sz="1800" b="1" dirty="0">
                <a:effectLst/>
                <a:latin typeface="Times New Roman" panose="02020603050405020304" pitchFamily="18" charset="0"/>
                <a:ea typeface="Calibri" panose="020F0502020204030204" pitchFamily="34" charset="0"/>
              </a:rPr>
              <a:t>85 percent</a:t>
            </a:r>
            <a:r>
              <a:rPr lang="en-US" sz="1800" dirty="0">
                <a:effectLst/>
                <a:latin typeface="Times New Roman" panose="02020603050405020304" pitchFamily="18" charset="0"/>
                <a:ea typeface="Calibri" panose="020F0502020204030204" pitchFamily="34" charset="0"/>
              </a:rPr>
              <a:t> of homes and businesses in wildfire distressed areas. This is a historic agreement between the Department and insurance companies.  </a:t>
            </a:r>
          </a:p>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This will reverse the trend of a growing FAIR Plan and close the insurance gap. and</a:t>
            </a:r>
            <a:r>
              <a:rPr lang="en-US" sz="1800" b="1" dirty="0">
                <a:effectLst/>
                <a:latin typeface="Times New Roman" panose="02020603050405020304" pitchFamily="18" charset="0"/>
                <a:ea typeface="Calibri" panose="020F0502020204030204" pitchFamily="34" charset="0"/>
              </a:rPr>
              <a:t> </a:t>
            </a:r>
            <a:r>
              <a:rPr lang="en-US" sz="1800" b="1" u="sng" dirty="0">
                <a:effectLst/>
                <a:latin typeface="Times New Roman" panose="02020603050405020304" pitchFamily="18" charset="0"/>
                <a:ea typeface="Calibri" panose="020F0502020204030204" pitchFamily="34" charset="0"/>
              </a:rPr>
              <a:t>return FAIR Plan</a:t>
            </a:r>
            <a:r>
              <a:rPr lang="en-US" sz="1800" b="1" dirty="0">
                <a:effectLst/>
                <a:latin typeface="Times New Roman" panose="02020603050405020304" pitchFamily="18" charset="0"/>
                <a:ea typeface="Calibri" panose="020F0502020204030204" pitchFamily="34" charset="0"/>
              </a:rPr>
              <a:t> policyholders back to traditional insurance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The Department will define these distressed areas using a data-driven approach.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The next important element of the plan directly addresses the climate crisis.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The Department introduced the use of forward-looking </a:t>
            </a:r>
            <a:r>
              <a:rPr lang="en-US" sz="1800" u="sng" dirty="0">
                <a:effectLst/>
                <a:latin typeface="Times New Roman" panose="02020603050405020304" pitchFamily="18" charset="0"/>
                <a:ea typeface="Calibri" panose="020F0502020204030204" pitchFamily="34" charset="0"/>
              </a:rPr>
              <a:t>catastrophe models</a:t>
            </a:r>
            <a:r>
              <a:rPr lang="en-US" sz="1800" dirty="0">
                <a:effectLst/>
                <a:latin typeface="Times New Roman" panose="02020603050405020304" pitchFamily="18" charset="0"/>
                <a:ea typeface="Calibri" panose="020F0502020204030204" pitchFamily="34" charset="0"/>
              </a:rPr>
              <a:t>, the CAT Modeling, which prioritizes wildfire </a:t>
            </a:r>
            <a:r>
              <a:rPr lang="en-US" sz="1800" b="1" dirty="0">
                <a:effectLst/>
                <a:latin typeface="Times New Roman" panose="02020603050405020304" pitchFamily="18" charset="0"/>
                <a:ea typeface="Calibri" panose="020F0502020204030204" pitchFamily="34" charset="0"/>
              </a:rPr>
              <a:t>safety, mitigation, and transparency</a:t>
            </a: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Looking only to the past does not recognize the massive investments in wildfire safety being made by our state and local governments, public and private utilities, and homeowners.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The regulation has four important benefits for consumers: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effectLst/>
                <a:latin typeface="Times New Roman" panose="02020603050405020304" pitchFamily="18" charset="0"/>
                <a:ea typeface="Calibri" panose="020F0502020204030204" pitchFamily="34" charset="0"/>
              </a:rPr>
              <a:t>The first consumer benefit is more reliable rates</a:t>
            </a:r>
            <a:r>
              <a:rPr lang="en-US" sz="1800" dirty="0">
                <a:effectLst/>
                <a:latin typeface="Times New Roman" panose="02020603050405020304" pitchFamily="18" charset="0"/>
                <a:ea typeface="Calibri" panose="020F0502020204030204" pitchFamily="34" charset="0"/>
              </a:rPr>
              <a:t>: Insurance consumers will see more sustainable costs than under current regulations.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effectLst/>
                <a:latin typeface="Times New Roman" panose="02020603050405020304" pitchFamily="18" charset="0"/>
                <a:ea typeface="Calibri" panose="020F0502020204030204" pitchFamily="34" charset="0"/>
              </a:rPr>
              <a:t>The second consumer benefit - is greater availability of insurance</a:t>
            </a:r>
            <a:r>
              <a:rPr lang="en-US" sz="1800" dirty="0">
                <a:effectLst/>
                <a:latin typeface="Times New Roman" panose="02020603050405020304" pitchFamily="18" charset="0"/>
                <a:ea typeface="Calibri" panose="020F0502020204030204" pitchFamily="34" charset="0"/>
              </a:rPr>
              <a:t>: Insurance companies will increase their writing because they can better anticipate future losses, rather than non-renewing higher-risk policyholders or pausing writing altogether.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effectLst/>
                <a:latin typeface="Times New Roman" panose="02020603050405020304" pitchFamily="18" charset="0"/>
                <a:ea typeface="Calibri" panose="020F0502020204030204" pitchFamily="34" charset="0"/>
              </a:rPr>
              <a:t>The third consumer benefit - is safer communities</a:t>
            </a:r>
            <a:r>
              <a:rPr lang="en-US" sz="1800" dirty="0">
                <a:effectLst/>
                <a:latin typeface="Times New Roman" panose="02020603050405020304" pitchFamily="18" charset="0"/>
                <a:ea typeface="Calibri" panose="020F0502020204030204" pitchFamily="34" charset="0"/>
              </a:rPr>
              <a:t>: CAT models can capture the benefit of wildfire mitigation, encouraging and rewarding those efforts.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effectLst/>
                <a:latin typeface="Times New Roman" panose="02020603050405020304" pitchFamily="18" charset="0"/>
                <a:ea typeface="Calibri" panose="020F0502020204030204" pitchFamily="34" charset="0"/>
              </a:rPr>
              <a:t>The final consumer benefit - is</a:t>
            </a:r>
            <a:r>
              <a:rPr lang="en-US" sz="1800" dirty="0">
                <a:effectLst/>
                <a:latin typeface="Times New Roman" panose="02020603050405020304" pitchFamily="18" charset="0"/>
                <a:ea typeface="Calibri" panose="020F0502020204030204" pitchFamily="34" charset="0"/>
              </a:rPr>
              <a:t> stronger oversight by the Department of Insurance experts.  Models are already being widely used by insurance companies outside of rate-making and across the nation. The Department will have access to models, so California continues to lead on consumer protection.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AND we have received notice from AllState that if and when</a:t>
            </a:r>
            <a:r>
              <a:rPr lang="en-US" sz="1800" dirty="0">
                <a:effectLst/>
                <a:latin typeface="Times New Roman" panose="02020603050405020304" pitchFamily="18" charset="0"/>
                <a:ea typeface="Calibri" panose="020F0502020204030204" pitchFamily="34" charset="0"/>
              </a:rPr>
              <a:t> this regulation occurs, they will start writing policies in CA again.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Allstate is one of California’s biggest companies, and that is good news.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Farmers,</a:t>
            </a:r>
            <a:r>
              <a:rPr lang="en-US" sz="1800" dirty="0">
                <a:effectLst/>
                <a:latin typeface="Times New Roman" panose="02020603050405020304" pitchFamily="18" charset="0"/>
                <a:ea typeface="Calibri" panose="020F0502020204030204" pitchFamily="34" charset="0"/>
              </a:rPr>
              <a:t> which is the second largest homeowners and commercial writer in the state, has reopened its condo and apartment coverage.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A898268-DE75-4A84-AC06-07A497455274}" type="slidenum">
              <a:rPr lang="en-US" smtClean="0"/>
              <a:t>9</a:t>
            </a:fld>
            <a:endParaRPr lang="en-US" dirty="0"/>
          </a:p>
        </p:txBody>
      </p:sp>
    </p:spTree>
    <p:extLst>
      <p:ext uri="{BB962C8B-B14F-4D97-AF65-F5344CB8AC3E}">
        <p14:creationId xmlns:p14="http://schemas.microsoft.com/office/powerpoint/2010/main" val="231654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2.jpg"/><Relationship Id="rId16"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3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85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664195" y="6266688"/>
            <a:ext cx="1160525" cy="40462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07580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5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600" b="1" i="0">
                <a:solidFill>
                  <a:schemeClr val="bg1"/>
                </a:solidFill>
                <a:latin typeface="Segoe UI Black"/>
                <a:cs typeface="Segoe UI Black"/>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3200" b="1" i="0">
                <a:solidFill>
                  <a:schemeClr val="bg1"/>
                </a:solidFill>
                <a:latin typeface="Segoe UI Semibold"/>
                <a:cs typeface="Segoe UI Semi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93501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Segoe UI Black"/>
                <a:cs typeface="Segoe UI Black"/>
              </a:defRPr>
            </a:lvl1pPr>
          </a:lstStyle>
          <a:p>
            <a:endParaRPr/>
          </a:p>
        </p:txBody>
      </p:sp>
      <p:sp>
        <p:nvSpPr>
          <p:cNvPr id="3" name="Holder 3"/>
          <p:cNvSpPr>
            <a:spLocks noGrp="1"/>
          </p:cNvSpPr>
          <p:nvPr>
            <p:ph type="body" idx="1"/>
          </p:nvPr>
        </p:nvSpPr>
        <p:spPr/>
        <p:txBody>
          <a:bodyPr lIns="0" tIns="0" rIns="0" bIns="0"/>
          <a:lstStyle>
            <a:lvl1pPr>
              <a:defRPr sz="3200" b="1" i="0">
                <a:solidFill>
                  <a:schemeClr val="bg1"/>
                </a:solidFill>
                <a:latin typeface="Segoe UI Semibold"/>
                <a:cs typeface="Segoe UI Semi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02209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6595" y="274320"/>
            <a:ext cx="8750935" cy="6257925"/>
          </a:xfrm>
          <a:custGeom>
            <a:avLst/>
            <a:gdLst/>
            <a:ahLst/>
            <a:cxnLst/>
            <a:rect l="l" t="t" r="r" b="b"/>
            <a:pathLst>
              <a:path w="8750935" h="6257925">
                <a:moveTo>
                  <a:pt x="0" y="0"/>
                </a:moveTo>
                <a:lnTo>
                  <a:pt x="8750681" y="0"/>
                </a:lnTo>
                <a:lnTo>
                  <a:pt x="8750681" y="6257925"/>
                </a:lnTo>
                <a:lnTo>
                  <a:pt x="0" y="6257925"/>
                </a:lnTo>
                <a:lnTo>
                  <a:pt x="0" y="0"/>
                </a:lnTo>
                <a:close/>
              </a:path>
            </a:pathLst>
          </a:custGeom>
          <a:ln w="12192">
            <a:solidFill>
              <a:srgbClr val="1F4390"/>
            </a:solidFill>
          </a:ln>
        </p:spPr>
        <p:txBody>
          <a:bodyPr wrap="square" lIns="0" tIns="0" rIns="0" bIns="0" rtlCol="0"/>
          <a:lstStyle/>
          <a:p>
            <a:endParaRPr dirty="0"/>
          </a:p>
        </p:txBody>
      </p:sp>
      <p:pic>
        <p:nvPicPr>
          <p:cNvPr id="17" name="bg object 17"/>
          <p:cNvPicPr/>
          <p:nvPr/>
        </p:nvPicPr>
        <p:blipFill>
          <a:blip r:embed="rId2" cstate="print"/>
          <a:stretch>
            <a:fillRect/>
          </a:stretch>
        </p:blipFill>
        <p:spPr>
          <a:xfrm>
            <a:off x="7664195" y="6266688"/>
            <a:ext cx="1160525" cy="404621"/>
          </a:xfrm>
          <a:prstGeom prst="rect">
            <a:avLst/>
          </a:prstGeom>
        </p:spPr>
      </p:pic>
      <p:pic>
        <p:nvPicPr>
          <p:cNvPr id="18" name="bg object 18"/>
          <p:cNvPicPr/>
          <p:nvPr/>
        </p:nvPicPr>
        <p:blipFill>
          <a:blip r:embed="rId3" cstate="print"/>
          <a:stretch>
            <a:fillRect/>
          </a:stretch>
        </p:blipFill>
        <p:spPr>
          <a:xfrm>
            <a:off x="0" y="0"/>
            <a:ext cx="9129940" cy="6857999"/>
          </a:xfrm>
          <a:prstGeom prst="rect">
            <a:avLst/>
          </a:prstGeom>
        </p:spPr>
      </p:pic>
      <p:pic>
        <p:nvPicPr>
          <p:cNvPr id="19" name="bg object 19"/>
          <p:cNvPicPr/>
          <p:nvPr/>
        </p:nvPicPr>
        <p:blipFill>
          <a:blip r:embed="rId4" cstate="print"/>
          <a:stretch>
            <a:fillRect/>
          </a:stretch>
        </p:blipFill>
        <p:spPr>
          <a:xfrm>
            <a:off x="288036" y="1347228"/>
            <a:ext cx="365759" cy="478523"/>
          </a:xfrm>
          <a:prstGeom prst="rect">
            <a:avLst/>
          </a:prstGeom>
        </p:spPr>
      </p:pic>
      <p:pic>
        <p:nvPicPr>
          <p:cNvPr id="20" name="bg object 20"/>
          <p:cNvPicPr/>
          <p:nvPr/>
        </p:nvPicPr>
        <p:blipFill>
          <a:blip r:embed="rId5" cstate="print"/>
          <a:stretch>
            <a:fillRect/>
          </a:stretch>
        </p:blipFill>
        <p:spPr>
          <a:xfrm>
            <a:off x="507491" y="1327404"/>
            <a:ext cx="4009643" cy="510539"/>
          </a:xfrm>
          <a:prstGeom prst="rect">
            <a:avLst/>
          </a:prstGeom>
        </p:spPr>
      </p:pic>
      <p:pic>
        <p:nvPicPr>
          <p:cNvPr id="21" name="bg object 21"/>
          <p:cNvPicPr/>
          <p:nvPr/>
        </p:nvPicPr>
        <p:blipFill>
          <a:blip r:embed="rId6" cstate="print"/>
          <a:stretch>
            <a:fillRect/>
          </a:stretch>
        </p:blipFill>
        <p:spPr>
          <a:xfrm>
            <a:off x="507491" y="1601724"/>
            <a:ext cx="4103369" cy="510539"/>
          </a:xfrm>
          <a:prstGeom prst="rect">
            <a:avLst/>
          </a:prstGeom>
        </p:spPr>
      </p:pic>
      <p:pic>
        <p:nvPicPr>
          <p:cNvPr id="22" name="bg object 22"/>
          <p:cNvPicPr/>
          <p:nvPr/>
        </p:nvPicPr>
        <p:blipFill>
          <a:blip r:embed="rId4" cstate="print"/>
          <a:stretch>
            <a:fillRect/>
          </a:stretch>
        </p:blipFill>
        <p:spPr>
          <a:xfrm>
            <a:off x="288036" y="2086355"/>
            <a:ext cx="365759" cy="478535"/>
          </a:xfrm>
          <a:prstGeom prst="rect">
            <a:avLst/>
          </a:prstGeom>
        </p:spPr>
      </p:pic>
      <p:pic>
        <p:nvPicPr>
          <p:cNvPr id="23" name="bg object 23"/>
          <p:cNvPicPr/>
          <p:nvPr/>
        </p:nvPicPr>
        <p:blipFill>
          <a:blip r:embed="rId7" cstate="print"/>
          <a:stretch>
            <a:fillRect/>
          </a:stretch>
        </p:blipFill>
        <p:spPr>
          <a:xfrm>
            <a:off x="507491" y="2066544"/>
            <a:ext cx="3406901" cy="510539"/>
          </a:xfrm>
          <a:prstGeom prst="rect">
            <a:avLst/>
          </a:prstGeom>
        </p:spPr>
      </p:pic>
      <p:pic>
        <p:nvPicPr>
          <p:cNvPr id="24" name="bg object 24"/>
          <p:cNvPicPr/>
          <p:nvPr/>
        </p:nvPicPr>
        <p:blipFill>
          <a:blip r:embed="rId8" cstate="print"/>
          <a:stretch>
            <a:fillRect/>
          </a:stretch>
        </p:blipFill>
        <p:spPr>
          <a:xfrm>
            <a:off x="507491" y="2340864"/>
            <a:ext cx="4114799" cy="510539"/>
          </a:xfrm>
          <a:prstGeom prst="rect">
            <a:avLst/>
          </a:prstGeom>
        </p:spPr>
      </p:pic>
      <p:pic>
        <p:nvPicPr>
          <p:cNvPr id="25" name="bg object 25"/>
          <p:cNvPicPr/>
          <p:nvPr/>
        </p:nvPicPr>
        <p:blipFill>
          <a:blip r:embed="rId9" cstate="print"/>
          <a:stretch>
            <a:fillRect/>
          </a:stretch>
        </p:blipFill>
        <p:spPr>
          <a:xfrm>
            <a:off x="507491" y="2615183"/>
            <a:ext cx="3973829" cy="510539"/>
          </a:xfrm>
          <a:prstGeom prst="rect">
            <a:avLst/>
          </a:prstGeom>
        </p:spPr>
      </p:pic>
      <p:pic>
        <p:nvPicPr>
          <p:cNvPr id="26" name="bg object 26"/>
          <p:cNvPicPr/>
          <p:nvPr/>
        </p:nvPicPr>
        <p:blipFill>
          <a:blip r:embed="rId10" cstate="print"/>
          <a:stretch>
            <a:fillRect/>
          </a:stretch>
        </p:blipFill>
        <p:spPr>
          <a:xfrm>
            <a:off x="507491" y="2889504"/>
            <a:ext cx="4255769" cy="510539"/>
          </a:xfrm>
          <a:prstGeom prst="rect">
            <a:avLst/>
          </a:prstGeom>
        </p:spPr>
      </p:pic>
      <p:pic>
        <p:nvPicPr>
          <p:cNvPr id="27" name="bg object 27"/>
          <p:cNvPicPr/>
          <p:nvPr/>
        </p:nvPicPr>
        <p:blipFill>
          <a:blip r:embed="rId4" cstate="print"/>
          <a:stretch>
            <a:fillRect/>
          </a:stretch>
        </p:blipFill>
        <p:spPr>
          <a:xfrm>
            <a:off x="288036" y="3374135"/>
            <a:ext cx="365759" cy="478535"/>
          </a:xfrm>
          <a:prstGeom prst="rect">
            <a:avLst/>
          </a:prstGeom>
        </p:spPr>
      </p:pic>
      <p:pic>
        <p:nvPicPr>
          <p:cNvPr id="28" name="bg object 28"/>
          <p:cNvPicPr/>
          <p:nvPr/>
        </p:nvPicPr>
        <p:blipFill>
          <a:blip r:embed="rId11" cstate="print"/>
          <a:stretch>
            <a:fillRect/>
          </a:stretch>
        </p:blipFill>
        <p:spPr>
          <a:xfrm>
            <a:off x="507491" y="3354324"/>
            <a:ext cx="4016501" cy="510539"/>
          </a:xfrm>
          <a:prstGeom prst="rect">
            <a:avLst/>
          </a:prstGeom>
        </p:spPr>
      </p:pic>
      <p:pic>
        <p:nvPicPr>
          <p:cNvPr id="29" name="bg object 29"/>
          <p:cNvPicPr/>
          <p:nvPr/>
        </p:nvPicPr>
        <p:blipFill>
          <a:blip r:embed="rId12" cstate="print"/>
          <a:stretch>
            <a:fillRect/>
          </a:stretch>
        </p:blipFill>
        <p:spPr>
          <a:xfrm>
            <a:off x="507491" y="3628644"/>
            <a:ext cx="4184903" cy="510539"/>
          </a:xfrm>
          <a:prstGeom prst="rect">
            <a:avLst/>
          </a:prstGeom>
        </p:spPr>
      </p:pic>
      <p:pic>
        <p:nvPicPr>
          <p:cNvPr id="30" name="bg object 30"/>
          <p:cNvPicPr/>
          <p:nvPr/>
        </p:nvPicPr>
        <p:blipFill>
          <a:blip r:embed="rId13" cstate="print"/>
          <a:stretch>
            <a:fillRect/>
          </a:stretch>
        </p:blipFill>
        <p:spPr>
          <a:xfrm>
            <a:off x="507491" y="3902964"/>
            <a:ext cx="1351788" cy="510539"/>
          </a:xfrm>
          <a:prstGeom prst="rect">
            <a:avLst/>
          </a:prstGeom>
        </p:spPr>
      </p:pic>
      <p:pic>
        <p:nvPicPr>
          <p:cNvPr id="31" name="bg object 31"/>
          <p:cNvPicPr/>
          <p:nvPr/>
        </p:nvPicPr>
        <p:blipFill>
          <a:blip r:embed="rId4" cstate="print"/>
          <a:stretch>
            <a:fillRect/>
          </a:stretch>
        </p:blipFill>
        <p:spPr>
          <a:xfrm>
            <a:off x="288036" y="4387608"/>
            <a:ext cx="365759" cy="478523"/>
          </a:xfrm>
          <a:prstGeom prst="rect">
            <a:avLst/>
          </a:prstGeom>
        </p:spPr>
      </p:pic>
      <p:pic>
        <p:nvPicPr>
          <p:cNvPr id="32" name="bg object 32"/>
          <p:cNvPicPr/>
          <p:nvPr/>
        </p:nvPicPr>
        <p:blipFill>
          <a:blip r:embed="rId14" cstate="print"/>
          <a:stretch>
            <a:fillRect/>
          </a:stretch>
        </p:blipFill>
        <p:spPr>
          <a:xfrm>
            <a:off x="507491" y="4367784"/>
            <a:ext cx="4127753" cy="510539"/>
          </a:xfrm>
          <a:prstGeom prst="rect">
            <a:avLst/>
          </a:prstGeom>
        </p:spPr>
      </p:pic>
      <p:pic>
        <p:nvPicPr>
          <p:cNvPr id="33" name="bg object 33"/>
          <p:cNvPicPr/>
          <p:nvPr/>
        </p:nvPicPr>
        <p:blipFill>
          <a:blip r:embed="rId15" cstate="print"/>
          <a:stretch>
            <a:fillRect/>
          </a:stretch>
        </p:blipFill>
        <p:spPr>
          <a:xfrm>
            <a:off x="507491" y="4642103"/>
            <a:ext cx="4239006" cy="510539"/>
          </a:xfrm>
          <a:prstGeom prst="rect">
            <a:avLst/>
          </a:prstGeom>
        </p:spPr>
      </p:pic>
      <p:pic>
        <p:nvPicPr>
          <p:cNvPr id="34" name="bg object 34"/>
          <p:cNvPicPr/>
          <p:nvPr/>
        </p:nvPicPr>
        <p:blipFill>
          <a:blip r:embed="rId16" cstate="print"/>
          <a:stretch>
            <a:fillRect/>
          </a:stretch>
        </p:blipFill>
        <p:spPr>
          <a:xfrm>
            <a:off x="507492" y="4916423"/>
            <a:ext cx="4068317" cy="510539"/>
          </a:xfrm>
          <a:prstGeom prst="rect">
            <a:avLst/>
          </a:prstGeom>
        </p:spPr>
      </p:pic>
      <p:pic>
        <p:nvPicPr>
          <p:cNvPr id="35" name="bg object 35"/>
          <p:cNvPicPr/>
          <p:nvPr/>
        </p:nvPicPr>
        <p:blipFill>
          <a:blip r:embed="rId17" cstate="print"/>
          <a:stretch>
            <a:fillRect/>
          </a:stretch>
        </p:blipFill>
        <p:spPr>
          <a:xfrm>
            <a:off x="507491" y="5190744"/>
            <a:ext cx="1438655" cy="510539"/>
          </a:xfrm>
          <a:prstGeom prst="rect">
            <a:avLst/>
          </a:prstGeom>
        </p:spPr>
      </p:pic>
      <p:sp>
        <p:nvSpPr>
          <p:cNvPr id="2" name="Holder 2"/>
          <p:cNvSpPr>
            <a:spLocks noGrp="1"/>
          </p:cNvSpPr>
          <p:nvPr>
            <p:ph type="title"/>
          </p:nvPr>
        </p:nvSpPr>
        <p:spPr/>
        <p:txBody>
          <a:bodyPr lIns="0" tIns="0" rIns="0" bIns="0"/>
          <a:lstStyle>
            <a:lvl1pPr>
              <a:defRPr sz="3600" b="1" i="0">
                <a:solidFill>
                  <a:schemeClr val="bg1"/>
                </a:solidFill>
                <a:latin typeface="Segoe UI Black"/>
                <a:cs typeface="Segoe UI Black"/>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3401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6595" y="274320"/>
            <a:ext cx="8750935" cy="6257925"/>
          </a:xfrm>
          <a:custGeom>
            <a:avLst/>
            <a:gdLst/>
            <a:ahLst/>
            <a:cxnLst/>
            <a:rect l="l" t="t" r="r" b="b"/>
            <a:pathLst>
              <a:path w="8750935" h="6257925">
                <a:moveTo>
                  <a:pt x="0" y="0"/>
                </a:moveTo>
                <a:lnTo>
                  <a:pt x="8750681" y="0"/>
                </a:lnTo>
                <a:lnTo>
                  <a:pt x="8750681" y="6257925"/>
                </a:lnTo>
                <a:lnTo>
                  <a:pt x="0" y="6257925"/>
                </a:lnTo>
                <a:lnTo>
                  <a:pt x="0" y="0"/>
                </a:lnTo>
                <a:close/>
              </a:path>
            </a:pathLst>
          </a:custGeom>
          <a:ln w="12192">
            <a:solidFill>
              <a:srgbClr val="1F4390"/>
            </a:solidFill>
          </a:ln>
        </p:spPr>
        <p:txBody>
          <a:bodyPr wrap="square" lIns="0" tIns="0" rIns="0" bIns="0" rtlCol="0"/>
          <a:lstStyle/>
          <a:p>
            <a:endParaRPr dirty="0"/>
          </a:p>
        </p:txBody>
      </p:sp>
      <p:pic>
        <p:nvPicPr>
          <p:cNvPr id="17" name="bg object 17"/>
          <p:cNvPicPr/>
          <p:nvPr/>
        </p:nvPicPr>
        <p:blipFill>
          <a:blip r:embed="rId2" cstate="print"/>
          <a:stretch>
            <a:fillRect/>
          </a:stretch>
        </p:blipFill>
        <p:spPr>
          <a:xfrm>
            <a:off x="7664195" y="6266688"/>
            <a:ext cx="1160525" cy="404621"/>
          </a:xfrm>
          <a:prstGeom prst="rect">
            <a:avLst/>
          </a:prstGeom>
        </p:spPr>
      </p:pic>
      <p:pic>
        <p:nvPicPr>
          <p:cNvPr id="18" name="bg object 18"/>
          <p:cNvPicPr/>
          <p:nvPr/>
        </p:nvPicPr>
        <p:blipFill>
          <a:blip r:embed="rId3" cstate="print"/>
          <a:stretch>
            <a:fillRect/>
          </a:stretch>
        </p:blipFill>
        <p:spPr>
          <a:xfrm>
            <a:off x="0" y="0"/>
            <a:ext cx="9139084" cy="6858000"/>
          </a:xfrm>
          <a:prstGeom prst="rect">
            <a:avLst/>
          </a:prstGeom>
        </p:spPr>
      </p:pic>
      <p:sp>
        <p:nvSpPr>
          <p:cNvPr id="2" name="Holder 2"/>
          <p:cNvSpPr>
            <a:spLocks noGrp="1"/>
          </p:cNvSpPr>
          <p:nvPr>
            <p:ph type="title"/>
          </p:nvPr>
        </p:nvSpPr>
        <p:spPr/>
        <p:txBody>
          <a:bodyPr lIns="0" tIns="0" rIns="0" bIns="0"/>
          <a:lstStyle>
            <a:lvl1pPr>
              <a:defRPr sz="3600" b="1" i="0">
                <a:solidFill>
                  <a:schemeClr val="bg1"/>
                </a:solidFill>
                <a:latin typeface="Segoe UI Black"/>
                <a:cs typeface="Segoe UI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60172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8.xml"/><Relationship Id="rId7"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6595" y="274320"/>
            <a:ext cx="8750935" cy="6257925"/>
          </a:xfrm>
          <a:custGeom>
            <a:avLst/>
            <a:gdLst/>
            <a:ahLst/>
            <a:cxnLst/>
            <a:rect l="l" t="t" r="r" b="b"/>
            <a:pathLst>
              <a:path w="8750935" h="6257925">
                <a:moveTo>
                  <a:pt x="0" y="0"/>
                </a:moveTo>
                <a:lnTo>
                  <a:pt x="8750808" y="0"/>
                </a:lnTo>
                <a:lnTo>
                  <a:pt x="8750808" y="6257544"/>
                </a:lnTo>
                <a:lnTo>
                  <a:pt x="0" y="6257544"/>
                </a:lnTo>
                <a:lnTo>
                  <a:pt x="0" y="0"/>
                </a:lnTo>
                <a:close/>
              </a:path>
            </a:pathLst>
          </a:custGeom>
          <a:ln w="12192">
            <a:solidFill>
              <a:srgbClr val="1F4390"/>
            </a:solidFill>
          </a:ln>
        </p:spPr>
        <p:txBody>
          <a:bodyPr wrap="square" lIns="0" tIns="0" rIns="0" bIns="0" rtlCol="0"/>
          <a:lstStyle/>
          <a:p>
            <a:endParaRPr dirty="0"/>
          </a:p>
        </p:txBody>
      </p:sp>
      <p:pic>
        <p:nvPicPr>
          <p:cNvPr id="17" name="bg object 17"/>
          <p:cNvPicPr/>
          <p:nvPr/>
        </p:nvPicPr>
        <p:blipFill>
          <a:blip r:embed="rId7" cstate="print"/>
          <a:stretch>
            <a:fillRect/>
          </a:stretch>
        </p:blipFill>
        <p:spPr>
          <a:xfrm>
            <a:off x="7664196" y="6266688"/>
            <a:ext cx="1160787" cy="404990"/>
          </a:xfrm>
          <a:prstGeom prst="rect">
            <a:avLst/>
          </a:prstGeom>
        </p:spPr>
      </p:pic>
      <p:sp>
        <p:nvSpPr>
          <p:cNvPr id="2" name="Holder 2"/>
          <p:cNvSpPr>
            <a:spLocks noGrp="1"/>
          </p:cNvSpPr>
          <p:nvPr>
            <p:ph type="title"/>
          </p:nvPr>
        </p:nvSpPr>
        <p:spPr>
          <a:xfrm>
            <a:off x="307338" y="413523"/>
            <a:ext cx="8776970" cy="1830070"/>
          </a:xfrm>
          <a:prstGeom prst="rect">
            <a:avLst/>
          </a:prstGeom>
        </p:spPr>
        <p:txBody>
          <a:bodyPr wrap="square" lIns="0" tIns="0" rIns="0" bIns="0">
            <a:spAutoFit/>
          </a:bodyPr>
          <a:lstStyle>
            <a:lvl1pPr>
              <a:defRPr sz="3300" b="1" i="0">
                <a:solidFill>
                  <a:schemeClr val="tx1"/>
                </a:solidFill>
                <a:latin typeface="Arial"/>
                <a:cs typeface="Arial"/>
              </a:defRPr>
            </a:lvl1pPr>
          </a:lstStyle>
          <a:p>
            <a:endParaRPr/>
          </a:p>
        </p:txBody>
      </p:sp>
      <p:sp>
        <p:nvSpPr>
          <p:cNvPr id="3" name="Holder 3"/>
          <p:cNvSpPr>
            <a:spLocks noGrp="1"/>
          </p:cNvSpPr>
          <p:nvPr>
            <p:ph type="body" idx="1"/>
          </p:nvPr>
        </p:nvSpPr>
        <p:spPr>
          <a:xfrm>
            <a:off x="1088617" y="2533736"/>
            <a:ext cx="7340600" cy="3724910"/>
          </a:xfrm>
          <a:prstGeom prst="rect">
            <a:avLst/>
          </a:prstGeom>
        </p:spPr>
        <p:txBody>
          <a:bodyPr wrap="square" lIns="0" tIns="0" rIns="0" bIns="0">
            <a:spAutoFit/>
          </a:bodyPr>
          <a:lstStyle>
            <a:lvl1pPr>
              <a:defRPr sz="185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6595" y="274320"/>
            <a:ext cx="8750935" cy="6257925"/>
          </a:xfrm>
          <a:custGeom>
            <a:avLst/>
            <a:gdLst/>
            <a:ahLst/>
            <a:cxnLst/>
            <a:rect l="l" t="t" r="r" b="b"/>
            <a:pathLst>
              <a:path w="8750935" h="6257925">
                <a:moveTo>
                  <a:pt x="0" y="0"/>
                </a:moveTo>
                <a:lnTo>
                  <a:pt x="8750681" y="0"/>
                </a:lnTo>
                <a:lnTo>
                  <a:pt x="8750681" y="6257925"/>
                </a:lnTo>
                <a:lnTo>
                  <a:pt x="0" y="6257925"/>
                </a:lnTo>
                <a:lnTo>
                  <a:pt x="0" y="0"/>
                </a:lnTo>
                <a:close/>
              </a:path>
            </a:pathLst>
          </a:custGeom>
          <a:ln w="12192">
            <a:solidFill>
              <a:srgbClr val="1F4390"/>
            </a:solidFill>
          </a:ln>
        </p:spPr>
        <p:txBody>
          <a:bodyPr wrap="square" lIns="0" tIns="0" rIns="0" bIns="0" rtlCol="0"/>
          <a:lstStyle/>
          <a:p>
            <a:endParaRPr dirty="0"/>
          </a:p>
        </p:txBody>
      </p:sp>
      <p:pic>
        <p:nvPicPr>
          <p:cNvPr id="17" name="bg object 17"/>
          <p:cNvPicPr/>
          <p:nvPr/>
        </p:nvPicPr>
        <p:blipFill>
          <a:blip r:embed="rId7" cstate="print"/>
          <a:stretch>
            <a:fillRect/>
          </a:stretch>
        </p:blipFill>
        <p:spPr>
          <a:xfrm>
            <a:off x="7664195" y="6266688"/>
            <a:ext cx="1160525" cy="404621"/>
          </a:xfrm>
          <a:prstGeom prst="rect">
            <a:avLst/>
          </a:prstGeom>
        </p:spPr>
      </p:pic>
      <p:sp>
        <p:nvSpPr>
          <p:cNvPr id="2" name="Holder 2"/>
          <p:cNvSpPr>
            <a:spLocks noGrp="1"/>
          </p:cNvSpPr>
          <p:nvPr>
            <p:ph type="title"/>
          </p:nvPr>
        </p:nvSpPr>
        <p:spPr>
          <a:xfrm>
            <a:off x="331247" y="599311"/>
            <a:ext cx="3823335" cy="574040"/>
          </a:xfrm>
          <a:prstGeom prst="rect">
            <a:avLst/>
          </a:prstGeom>
        </p:spPr>
        <p:txBody>
          <a:bodyPr wrap="square" lIns="0" tIns="0" rIns="0" bIns="0">
            <a:spAutoFit/>
          </a:bodyPr>
          <a:lstStyle>
            <a:lvl1pPr>
              <a:defRPr sz="3600" b="1" i="0">
                <a:solidFill>
                  <a:schemeClr val="bg1"/>
                </a:solidFill>
                <a:latin typeface="Segoe UI Black"/>
                <a:cs typeface="Segoe UI Black"/>
              </a:defRPr>
            </a:lvl1pPr>
          </a:lstStyle>
          <a:p>
            <a:endParaRPr/>
          </a:p>
        </p:txBody>
      </p:sp>
      <p:sp>
        <p:nvSpPr>
          <p:cNvPr id="3" name="Holder 3"/>
          <p:cNvSpPr>
            <a:spLocks noGrp="1"/>
          </p:cNvSpPr>
          <p:nvPr>
            <p:ph type="body" idx="1"/>
          </p:nvPr>
        </p:nvSpPr>
        <p:spPr>
          <a:xfrm>
            <a:off x="597217" y="2973703"/>
            <a:ext cx="7949565" cy="2513965"/>
          </a:xfrm>
          <a:prstGeom prst="rect">
            <a:avLst/>
          </a:prstGeom>
        </p:spPr>
        <p:txBody>
          <a:bodyPr wrap="square" lIns="0" tIns="0" rIns="0" bIns="0">
            <a:spAutoFit/>
          </a:bodyPr>
          <a:lstStyle>
            <a:lvl1pPr>
              <a:defRPr sz="3200" b="1" i="0">
                <a:solidFill>
                  <a:schemeClr val="bg1"/>
                </a:solidFill>
                <a:latin typeface="Segoe UI Semibold"/>
                <a:cs typeface="Segoe UI Semibold"/>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4/18/2025</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pic>
        <p:nvPicPr>
          <p:cNvPr id="9" name="bg object 17">
            <a:extLst>
              <a:ext uri="{FF2B5EF4-FFF2-40B4-BE49-F238E27FC236}">
                <a16:creationId xmlns:a16="http://schemas.microsoft.com/office/drawing/2014/main" id="{B9B07DF2-50D4-4D22-B3CB-7B99CF71DC71}"/>
              </a:ext>
            </a:extLst>
          </p:cNvPr>
          <p:cNvPicPr/>
          <p:nvPr userDrawn="1"/>
        </p:nvPicPr>
        <p:blipFill>
          <a:blip r:embed="rId8" cstate="print"/>
          <a:stretch>
            <a:fillRect/>
          </a:stretch>
        </p:blipFill>
        <p:spPr>
          <a:xfrm>
            <a:off x="0" y="0"/>
            <a:ext cx="9139084" cy="6858000"/>
          </a:xfrm>
          <a:prstGeom prst="rect">
            <a:avLst/>
          </a:prstGeom>
        </p:spPr>
      </p:pic>
    </p:spTree>
    <p:extLst>
      <p:ext uri="{BB962C8B-B14F-4D97-AF65-F5344CB8AC3E}">
        <p14:creationId xmlns:p14="http://schemas.microsoft.com/office/powerpoint/2010/main" val="338428906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24BD4-C851-40F6-A7DE-EB310AD6A2FF}"/>
              </a:ext>
            </a:extLst>
          </p:cNvPr>
          <p:cNvPicPr>
            <a:picLocks noChangeAspect="1"/>
          </p:cNvPicPr>
          <p:nvPr/>
        </p:nvPicPr>
        <p:blipFill rotWithShape="1">
          <a:blip r:embed="rId3">
            <a:extLst>
              <a:ext uri="{28A0092B-C50C-407E-A947-70E740481C1C}">
                <a14:useLocalDpi xmlns:a14="http://schemas.microsoft.com/office/drawing/2010/main" val="0"/>
              </a:ext>
            </a:extLst>
          </a:blip>
          <a:srcRect r="25585"/>
          <a:stretch/>
        </p:blipFill>
        <p:spPr>
          <a:xfrm>
            <a:off x="0" y="-10328"/>
            <a:ext cx="9144000" cy="6900863"/>
          </a:xfrm>
          <a:prstGeom prst="rect">
            <a:avLst/>
          </a:prstGeom>
        </p:spPr>
      </p:pic>
      <p:sp>
        <p:nvSpPr>
          <p:cNvPr id="7" name="object 7"/>
          <p:cNvSpPr txBox="1"/>
          <p:nvPr/>
        </p:nvSpPr>
        <p:spPr>
          <a:xfrm>
            <a:off x="152400" y="457530"/>
            <a:ext cx="8839200" cy="1861406"/>
          </a:xfrm>
          <a:prstGeom prst="rect">
            <a:avLst/>
          </a:prstGeom>
        </p:spPr>
        <p:txBody>
          <a:bodyPr vert="horz" wrap="square" lIns="0" tIns="14604" rIns="0" bIns="0" rtlCol="0">
            <a:spAutoFit/>
          </a:bodyPr>
          <a:lstStyle/>
          <a:p>
            <a:pPr marL="12700" marR="5080" algn="ctr">
              <a:lnSpc>
                <a:spcPct val="99600"/>
              </a:lnSpc>
              <a:spcBef>
                <a:spcPts val="114"/>
              </a:spcBef>
            </a:pPr>
            <a:r>
              <a:rPr lang="en-US" sz="6000" b="1" spc="-140"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rPr>
              <a:t>California Department of </a:t>
            </a:r>
            <a:r>
              <a:rPr lang="en-US" sz="5900" b="1" spc="-140"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rPr>
              <a:t>Insurance</a:t>
            </a:r>
            <a:endParaRPr sz="59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endParaRPr>
          </a:p>
        </p:txBody>
      </p:sp>
      <p:grpSp>
        <p:nvGrpSpPr>
          <p:cNvPr id="4" name="object 4">
            <a:extLst>
              <a:ext uri="{FF2B5EF4-FFF2-40B4-BE49-F238E27FC236}">
                <a16:creationId xmlns:a16="http://schemas.microsoft.com/office/drawing/2014/main" id="{C78D2F22-3D98-4072-A2C0-6DCB8FE2156D}"/>
              </a:ext>
            </a:extLst>
          </p:cNvPr>
          <p:cNvGrpSpPr/>
          <p:nvPr/>
        </p:nvGrpSpPr>
        <p:grpSpPr>
          <a:xfrm>
            <a:off x="457200" y="381000"/>
            <a:ext cx="8229600" cy="6096000"/>
            <a:chOff x="457200" y="381000"/>
            <a:chExt cx="8229600" cy="6096000"/>
          </a:xfrm>
        </p:grpSpPr>
        <p:sp>
          <p:nvSpPr>
            <p:cNvPr id="6" name="object 5">
              <a:extLst>
                <a:ext uri="{FF2B5EF4-FFF2-40B4-BE49-F238E27FC236}">
                  <a16:creationId xmlns:a16="http://schemas.microsoft.com/office/drawing/2014/main" id="{552A84F2-3DF4-4492-8AA9-766AFFCA4238}"/>
                </a:ext>
              </a:extLst>
            </p:cNvPr>
            <p:cNvSpPr/>
            <p:nvPr/>
          </p:nvSpPr>
          <p:spPr>
            <a:xfrm>
              <a:off x="457200" y="381000"/>
              <a:ext cx="8229600" cy="6096000"/>
            </a:xfrm>
            <a:custGeom>
              <a:avLst/>
              <a:gdLst/>
              <a:ahLst/>
              <a:cxnLst/>
              <a:rect l="l" t="t" r="r" b="b"/>
              <a:pathLst>
                <a:path w="8229600" h="6096000">
                  <a:moveTo>
                    <a:pt x="0" y="0"/>
                  </a:moveTo>
                  <a:lnTo>
                    <a:pt x="8229600" y="0"/>
                  </a:lnTo>
                  <a:lnTo>
                    <a:pt x="8229600" y="6096000"/>
                  </a:lnTo>
                  <a:lnTo>
                    <a:pt x="0" y="6096000"/>
                  </a:lnTo>
                  <a:lnTo>
                    <a:pt x="0" y="0"/>
                  </a:lnTo>
                  <a:close/>
                </a:path>
              </a:pathLst>
            </a:custGeom>
            <a:ln w="12192">
              <a:solidFill>
                <a:srgbClr val="41709C"/>
              </a:solidFill>
            </a:ln>
          </p:spPr>
          <p:txBody>
            <a:bodyPr wrap="square" lIns="0" tIns="0" rIns="0" bIns="0" rtlCol="0"/>
            <a:lstStyle/>
            <a:p>
              <a:endParaRPr dirty="0"/>
            </a:p>
          </p:txBody>
        </p:sp>
        <p:pic>
          <p:nvPicPr>
            <p:cNvPr id="8" name="object 6">
              <a:extLst>
                <a:ext uri="{FF2B5EF4-FFF2-40B4-BE49-F238E27FC236}">
                  <a16:creationId xmlns:a16="http://schemas.microsoft.com/office/drawing/2014/main" id="{6FF5EE20-26E7-451B-B650-E29535A5CE06}"/>
                </a:ext>
              </a:extLst>
            </p:cNvPr>
            <p:cNvPicPr/>
            <p:nvPr/>
          </p:nvPicPr>
          <p:blipFill>
            <a:blip r:embed="rId4" cstate="print"/>
            <a:stretch>
              <a:fillRect/>
            </a:stretch>
          </p:blipFill>
          <p:spPr>
            <a:xfrm>
              <a:off x="3672839" y="2514600"/>
              <a:ext cx="2042161" cy="2057400"/>
            </a:xfrm>
            <a:prstGeom prst="rect">
              <a:avLst/>
            </a:prstGeom>
          </p:spPr>
        </p:pic>
      </p:grpSp>
      <p:sp>
        <p:nvSpPr>
          <p:cNvPr id="2" name="Rectangle 1">
            <a:extLst>
              <a:ext uri="{FF2B5EF4-FFF2-40B4-BE49-F238E27FC236}">
                <a16:creationId xmlns:a16="http://schemas.microsoft.com/office/drawing/2014/main" id="{F08ECBC0-4A9C-4377-AB61-698DD79CEE7E}"/>
              </a:ext>
            </a:extLst>
          </p:cNvPr>
          <p:cNvSpPr/>
          <p:nvPr/>
        </p:nvSpPr>
        <p:spPr>
          <a:xfrm>
            <a:off x="2012418" y="5226204"/>
            <a:ext cx="5363007" cy="1225977"/>
          </a:xfrm>
          <a:prstGeom prst="rect">
            <a:avLst/>
          </a:prstGeom>
        </p:spPr>
        <p:txBody>
          <a:bodyPr wrap="none">
            <a:spAutoFit/>
          </a:bodyPr>
          <a:lstStyle/>
          <a:p>
            <a:pPr marL="12700" marR="5080" algn="ctr">
              <a:lnSpc>
                <a:spcPct val="99600"/>
              </a:lnSpc>
              <a:spcBef>
                <a:spcPts val="114"/>
              </a:spcBef>
            </a:pPr>
            <a:r>
              <a:rPr lang="en-US" sz="2400" b="1" spc="-140" dirty="0">
                <a:solidFill>
                  <a:srgbClr val="FFFFFF"/>
                </a:solidFill>
                <a:effectLst>
                  <a:outerShdw blurRad="38100" dist="38100" dir="2700000" algn="tl">
                    <a:srgbClr val="000000">
                      <a:alpha val="43137"/>
                    </a:srgbClr>
                  </a:outerShdw>
                </a:effectLst>
                <a:latin typeface="Segoe UI" panose="020B0502040204020203" pitchFamily="34" charset="0"/>
                <a:ea typeface="Segoe UI Black" panose="020B0A02040204020203" pitchFamily="34" charset="0"/>
                <a:cs typeface="Segoe UI" panose="020B0502040204020203" pitchFamily="34" charset="0"/>
              </a:rPr>
              <a:t>Richie </a:t>
            </a:r>
            <a:r>
              <a:rPr lang="en-US" sz="2400" b="1" spc="-140">
                <a:solidFill>
                  <a:srgbClr val="FFFFFF"/>
                </a:solidFill>
                <a:effectLst>
                  <a:outerShdw blurRad="38100" dist="38100" dir="2700000" algn="tl">
                    <a:srgbClr val="000000">
                      <a:alpha val="43137"/>
                    </a:srgbClr>
                  </a:outerShdw>
                </a:effectLst>
                <a:latin typeface="Segoe UI" panose="020B0502040204020203" pitchFamily="34" charset="0"/>
                <a:ea typeface="Segoe UI Black" panose="020B0A02040204020203" pitchFamily="34" charset="0"/>
                <a:cs typeface="Segoe UI" panose="020B0502040204020203" pitchFamily="34" charset="0"/>
              </a:rPr>
              <a:t>M Sayavong</a:t>
            </a:r>
            <a:endParaRPr lang="en-US" sz="2400" b="1" spc="-140" dirty="0">
              <a:solidFill>
                <a:srgbClr val="FFFFFF"/>
              </a:solidFill>
              <a:effectLst>
                <a:outerShdw blurRad="38100" dist="38100" dir="2700000" algn="tl">
                  <a:srgbClr val="000000">
                    <a:alpha val="43137"/>
                  </a:srgbClr>
                </a:outerShdw>
              </a:effectLst>
              <a:latin typeface="Segoe UI" panose="020B0502040204020203" pitchFamily="34" charset="0"/>
              <a:ea typeface="Segoe UI Black" panose="020B0A02040204020203" pitchFamily="34" charset="0"/>
              <a:cs typeface="Segoe UI" panose="020B0502040204020203" pitchFamily="34" charset="0"/>
            </a:endParaRPr>
          </a:p>
          <a:p>
            <a:pPr marL="12700" marR="5080" algn="ctr">
              <a:lnSpc>
                <a:spcPct val="99600"/>
              </a:lnSpc>
              <a:spcBef>
                <a:spcPts val="114"/>
              </a:spcBef>
            </a:pPr>
            <a:r>
              <a:rPr lang="en-US" sz="2400" spc="-140" dirty="0">
                <a:solidFill>
                  <a:srgbClr val="FFFFFF"/>
                </a:solidFill>
                <a:effectLst>
                  <a:outerShdw blurRad="38100" dist="38100" dir="2700000" algn="tl">
                    <a:srgbClr val="000000">
                      <a:alpha val="43137"/>
                    </a:srgbClr>
                  </a:outerShdw>
                </a:effectLst>
                <a:latin typeface="Segoe UI" panose="020B0502040204020203" pitchFamily="34" charset="0"/>
                <a:ea typeface="Segoe UI Black" panose="020B0A02040204020203" pitchFamily="34" charset="0"/>
                <a:cs typeface="Segoe UI" panose="020B0502040204020203" pitchFamily="34" charset="0"/>
              </a:rPr>
              <a:t>Outreach Specialist</a:t>
            </a:r>
          </a:p>
          <a:p>
            <a:pPr marL="12700" marR="5080" algn="ctr">
              <a:lnSpc>
                <a:spcPct val="99600"/>
              </a:lnSpc>
              <a:spcBef>
                <a:spcPts val="114"/>
              </a:spcBef>
            </a:pPr>
            <a:r>
              <a:rPr lang="en-US" sz="2400" spc="-140" dirty="0">
                <a:solidFill>
                  <a:srgbClr val="FFFFFF"/>
                </a:solidFill>
                <a:effectLst>
                  <a:outerShdw blurRad="38100" dist="38100" dir="2700000" algn="tl">
                    <a:srgbClr val="000000">
                      <a:alpha val="43137"/>
                    </a:srgbClr>
                  </a:outerShdw>
                </a:effectLst>
                <a:latin typeface="Segoe UI" panose="020B0502040204020203" pitchFamily="34" charset="0"/>
                <a:ea typeface="Segoe UI Black" panose="020B0A02040204020203" pitchFamily="34" charset="0"/>
                <a:cs typeface="Segoe UI" panose="020B0502040204020203" pitchFamily="34" charset="0"/>
              </a:rPr>
              <a:t>Community Relations and Outreach Branch</a:t>
            </a:r>
            <a:endParaRPr lang="en-US" sz="2400" dirty="0">
              <a:effectLst>
                <a:outerShdw blurRad="38100" dist="38100" dir="2700000" algn="tl">
                  <a:srgbClr val="000000">
                    <a:alpha val="43137"/>
                  </a:srgbClr>
                </a:outerShdw>
              </a:effectLst>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23112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6C1-8A41-4BA8-9587-863A05AAAC06}"/>
              </a:ext>
            </a:extLst>
          </p:cNvPr>
          <p:cNvSpPr>
            <a:spLocks noGrp="1"/>
          </p:cNvSpPr>
          <p:nvPr>
            <p:ph type="title"/>
          </p:nvPr>
        </p:nvSpPr>
        <p:spPr>
          <a:xfrm>
            <a:off x="0" y="457200"/>
            <a:ext cx="9144000" cy="1107996"/>
          </a:xfrm>
        </p:spPr>
        <p:txBody>
          <a:bodyPr wrap="square" lIns="0" tIns="0" rIns="0" bIns="0" anchor="t">
            <a:spAutoFit/>
          </a:bodyPr>
          <a:lstStyle/>
          <a:p>
            <a:pPr algn="ctr"/>
            <a:r>
              <a:rPr lang="en-US" dirty="0"/>
              <a:t>Guiding principles </a:t>
            </a:r>
            <a:br>
              <a:rPr lang="en-US" dirty="0"/>
            </a:br>
            <a:endParaRPr lang="en-US" dirty="0"/>
          </a:p>
        </p:txBody>
      </p:sp>
      <p:sp>
        <p:nvSpPr>
          <p:cNvPr id="3" name="Title 1">
            <a:extLst>
              <a:ext uri="{FF2B5EF4-FFF2-40B4-BE49-F238E27FC236}">
                <a16:creationId xmlns:a16="http://schemas.microsoft.com/office/drawing/2014/main" id="{0C8FBBFD-FC49-476E-B5BB-07F7402E3383}"/>
              </a:ext>
            </a:extLst>
          </p:cNvPr>
          <p:cNvSpPr txBox="1">
            <a:spLocks/>
          </p:cNvSpPr>
          <p:nvPr/>
        </p:nvSpPr>
        <p:spPr>
          <a:xfrm>
            <a:off x="838200" y="1438307"/>
            <a:ext cx="7650480" cy="5078313"/>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Maximize geographic relief to insurance consumers.</a:t>
            </a:r>
            <a:endParaRPr kumimoji="0" lang="en-US" sz="3600" b="1" i="0" u="none" strike="noStrike" kern="0" cap="none" spc="0" normalizeH="0" baseline="0" noProof="0" dirty="0">
              <a:ln>
                <a:noFill/>
              </a:ln>
              <a:solidFill>
                <a:srgbClr val="4F81BD">
                  <a:lumMod val="20000"/>
                  <a:lumOff val="80000"/>
                </a:srgbClr>
              </a:solidFill>
              <a:effectLst/>
              <a:uLnTx/>
              <a:uFillTx/>
              <a:latin typeface="Segoe UI Black"/>
              <a:ea typeface="+mj-ea"/>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Define distressed areas of the state in a way that is clear, understandable, and addresses FAIR Plan growth.</a:t>
            </a: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Monitor distressed areas annually and focus on expanding insurance access for distressed properties.</a:t>
            </a:r>
            <a:endParaRPr kumimoji="0" lang="en-US" sz="3600" b="1" i="0" u="none" strike="noStrike" kern="0" cap="none" spc="0" normalizeH="0" baseline="0" noProof="0" dirty="0">
              <a:ln>
                <a:noFill/>
              </a:ln>
              <a:solidFill>
                <a:srgbClr val="4F81BD">
                  <a:lumMod val="20000"/>
                  <a:lumOff val="80000"/>
                </a:srgbClr>
              </a:solidFill>
              <a:effectLst/>
              <a:uLnTx/>
              <a:uFillTx/>
              <a:latin typeface="Segoe UI Black"/>
              <a:ea typeface="+mj-ea"/>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A1A049FC-820A-4C20-BFED-C27860665F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046" y="6085753"/>
            <a:ext cx="1538622" cy="543647"/>
          </a:xfrm>
          <a:prstGeom prst="rect">
            <a:avLst/>
          </a:prstGeom>
        </p:spPr>
      </p:pic>
      <p:sp>
        <p:nvSpPr>
          <p:cNvPr id="6" name="Title 1">
            <a:extLst>
              <a:ext uri="{FF2B5EF4-FFF2-40B4-BE49-F238E27FC236}">
                <a16:creationId xmlns:a16="http://schemas.microsoft.com/office/drawing/2014/main" id="{26936BB9-9178-A73E-1E12-3D03C362DC6F}"/>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Segoe UI"/>
                <a:ea typeface="Segoe UI Black"/>
              </a:rPr>
              <a:t>4</a:t>
            </a:r>
          </a:p>
        </p:txBody>
      </p:sp>
    </p:spTree>
    <p:extLst>
      <p:ext uri="{BB962C8B-B14F-4D97-AF65-F5344CB8AC3E}">
        <p14:creationId xmlns:p14="http://schemas.microsoft.com/office/powerpoint/2010/main" val="522090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E483-81BF-6705-787A-51956EBDFEF7}"/>
              </a:ext>
            </a:extLst>
          </p:cNvPr>
          <p:cNvSpPr>
            <a:spLocks noGrp="1"/>
          </p:cNvSpPr>
          <p:nvPr>
            <p:ph type="title"/>
          </p:nvPr>
        </p:nvSpPr>
        <p:spPr>
          <a:xfrm>
            <a:off x="304169" y="444402"/>
            <a:ext cx="8535662" cy="553998"/>
          </a:xfrm>
        </p:spPr>
        <p:txBody>
          <a:bodyPr anchor="ctr"/>
          <a:lstStyle/>
          <a:p>
            <a:pPr algn="ctr"/>
            <a:r>
              <a:rPr lang="en-US" dirty="0"/>
              <a:t>Hybrid approach to help consumers</a:t>
            </a:r>
          </a:p>
        </p:txBody>
      </p:sp>
      <p:sp>
        <p:nvSpPr>
          <p:cNvPr id="5" name="Title 1">
            <a:extLst>
              <a:ext uri="{FF2B5EF4-FFF2-40B4-BE49-F238E27FC236}">
                <a16:creationId xmlns:a16="http://schemas.microsoft.com/office/drawing/2014/main" id="{DC49B80C-6E70-5AA7-D607-76E772D0969C}"/>
              </a:ext>
            </a:extLst>
          </p:cNvPr>
          <p:cNvSpPr txBox="1">
            <a:spLocks/>
          </p:cNvSpPr>
          <p:nvPr/>
        </p:nvSpPr>
        <p:spPr>
          <a:xfrm>
            <a:off x="301592" y="1719530"/>
            <a:ext cx="4582427" cy="3231654"/>
          </a:xfrm>
          <a:prstGeom prst="rect">
            <a:avLst/>
          </a:prstGeom>
        </p:spPr>
        <p:txBody>
          <a:bodyPr wrap="square" lIns="0" tIns="0" rIns="0" bIns="0" anchor="t">
            <a:spAutoFit/>
          </a:bodyPr>
          <a:lstStyle>
            <a:defPPr>
              <a:defRPr kern="0"/>
            </a:defPPr>
          </a:lstStyle>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cs typeface="Arial"/>
              </a:rPr>
              <a:t>California’s complex geography and insurance market require taking multiple approaches to help the most people.</a:t>
            </a:r>
            <a:endParaRPr kumimoji="0" lang="en-US" sz="1800" b="1" i="0" u="none" strike="noStrike" kern="0" cap="none" spc="0" normalizeH="0" baseline="0" noProof="0" dirty="0">
              <a:ln>
                <a:noFill/>
              </a:ln>
              <a:solidFill>
                <a:srgbClr val="4F81BD">
                  <a:lumMod val="20000"/>
                  <a:lumOff val="80000"/>
                </a:srgbClr>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C3696E0-1EF0-B0CC-A302-BA3A325F738E}"/>
              </a:ext>
            </a:extLst>
          </p:cNvPr>
          <p:cNvPicPr>
            <a:picLocks noChangeAspect="1"/>
          </p:cNvPicPr>
          <p:nvPr/>
        </p:nvPicPr>
        <p:blipFill rotWithShape="1">
          <a:blip r:embed="rId2"/>
          <a:srcRect t="21285" r="11979" b="14859"/>
          <a:stretch/>
        </p:blipFill>
        <p:spPr>
          <a:xfrm>
            <a:off x="5053263" y="1212380"/>
            <a:ext cx="3903415" cy="1822271"/>
          </a:xfrm>
          <a:prstGeom prst="rect">
            <a:avLst/>
          </a:prstGeom>
        </p:spPr>
      </p:pic>
      <p:pic>
        <p:nvPicPr>
          <p:cNvPr id="3" name="Picture 2" descr="A picture containing water, nature, outdoor, city&#10;&#10;Description automatically generated">
            <a:extLst>
              <a:ext uri="{FF2B5EF4-FFF2-40B4-BE49-F238E27FC236}">
                <a16:creationId xmlns:a16="http://schemas.microsoft.com/office/drawing/2014/main" id="{AE0EB8BA-AC18-0968-265A-DEA9DD4C614B}"/>
              </a:ext>
            </a:extLst>
          </p:cNvPr>
          <p:cNvPicPr>
            <a:picLocks noChangeAspect="1"/>
          </p:cNvPicPr>
          <p:nvPr/>
        </p:nvPicPr>
        <p:blipFill rotWithShape="1">
          <a:blip r:embed="rId3"/>
          <a:srcRect l="10246" t="25701" r="526" b="467"/>
          <a:stretch/>
        </p:blipFill>
        <p:spPr>
          <a:xfrm>
            <a:off x="5040429" y="3097147"/>
            <a:ext cx="3899032" cy="1814554"/>
          </a:xfrm>
          <a:prstGeom prst="rect">
            <a:avLst/>
          </a:prstGeom>
        </p:spPr>
      </p:pic>
      <p:pic>
        <p:nvPicPr>
          <p:cNvPr id="4" name="Picture 3" descr="A picture containing sky, mountain, outdoor, road">
            <a:extLst>
              <a:ext uri="{FF2B5EF4-FFF2-40B4-BE49-F238E27FC236}">
                <a16:creationId xmlns:a16="http://schemas.microsoft.com/office/drawing/2014/main" id="{7D796305-2063-73BF-C215-B22B1CFE0732}"/>
              </a:ext>
            </a:extLst>
          </p:cNvPr>
          <p:cNvPicPr>
            <a:picLocks noChangeAspect="1"/>
          </p:cNvPicPr>
          <p:nvPr/>
        </p:nvPicPr>
        <p:blipFill rotWithShape="1">
          <a:blip r:embed="rId4"/>
          <a:srcRect l="7465" r="3307" b="44561"/>
          <a:stretch/>
        </p:blipFill>
        <p:spPr>
          <a:xfrm>
            <a:off x="5052460" y="4968056"/>
            <a:ext cx="3899025" cy="1816795"/>
          </a:xfrm>
          <a:prstGeom prst="rect">
            <a:avLst/>
          </a:prstGeom>
        </p:spPr>
      </p:pic>
    </p:spTree>
    <p:extLst>
      <p:ext uri="{BB962C8B-B14F-4D97-AF65-F5344CB8AC3E}">
        <p14:creationId xmlns:p14="http://schemas.microsoft.com/office/powerpoint/2010/main" val="2775220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6C1-8A41-4BA8-9587-863A05AAAC06}"/>
              </a:ext>
            </a:extLst>
          </p:cNvPr>
          <p:cNvSpPr>
            <a:spLocks noGrp="1"/>
          </p:cNvSpPr>
          <p:nvPr>
            <p:ph type="title"/>
          </p:nvPr>
        </p:nvSpPr>
        <p:spPr>
          <a:xfrm>
            <a:off x="0" y="457200"/>
            <a:ext cx="9144000" cy="1107996"/>
          </a:xfrm>
        </p:spPr>
        <p:txBody>
          <a:bodyPr wrap="square" lIns="0" tIns="0" rIns="0" bIns="0" anchor="t">
            <a:spAutoFit/>
          </a:bodyPr>
          <a:lstStyle/>
          <a:p>
            <a:pPr algn="ctr"/>
            <a:r>
              <a:rPr lang="en-US" dirty="0"/>
              <a:t>ZIP Codes </a:t>
            </a:r>
            <a:br>
              <a:rPr lang="en-US" dirty="0"/>
            </a:br>
            <a:endParaRPr lang="en-US" dirty="0"/>
          </a:p>
        </p:txBody>
      </p:sp>
      <p:sp>
        <p:nvSpPr>
          <p:cNvPr id="3" name="Title 1">
            <a:extLst>
              <a:ext uri="{FF2B5EF4-FFF2-40B4-BE49-F238E27FC236}">
                <a16:creationId xmlns:a16="http://schemas.microsoft.com/office/drawing/2014/main" id="{0C8FBBFD-FC49-476E-B5BB-07F7402E3383}"/>
              </a:ext>
            </a:extLst>
          </p:cNvPr>
          <p:cNvSpPr txBox="1">
            <a:spLocks/>
          </p:cNvSpPr>
          <p:nvPr/>
        </p:nvSpPr>
        <p:spPr>
          <a:xfrm>
            <a:off x="838200" y="1343496"/>
            <a:ext cx="7650480" cy="5539978"/>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"High" and "Very High" fire hazard categories based on most recent </a:t>
            </a:r>
            <a:br>
              <a:rPr kumimoji="0" lang="en-US" sz="3000" b="1" i="0" u="none" strike="noStrike" kern="0" cap="none" spc="0" normalizeH="0" baseline="0" noProof="0" dirty="0">
                <a:ln>
                  <a:noFill/>
                </a:ln>
                <a:solidFill>
                  <a:prstClr val="white"/>
                </a:solidFill>
                <a:effectLst/>
                <a:uLnTx/>
                <a:uFillTx/>
                <a:latin typeface="Arial"/>
                <a:ea typeface="+mj-ea"/>
                <a:cs typeface="Arial"/>
              </a:rPr>
            </a:b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CAL FIRE maps </a:t>
            </a:r>
            <a:endParaRPr kumimoji="0" lang="en-US" sz="3600" b="1" i="0" u="none" strike="noStrike" kern="0" cap="none" spc="0" normalizeH="0" baseline="0" noProof="0" dirty="0">
              <a:ln>
                <a:noFill/>
              </a:ln>
              <a:solidFill>
                <a:srgbClr val="4F81BD">
                  <a:lumMod val="20000"/>
                  <a:lumOff val="80000"/>
                </a:srgbClr>
              </a:solidFill>
              <a:effectLst/>
              <a:uLnTx/>
              <a:uFillTx/>
              <a:latin typeface="Segoe UI Black"/>
              <a:ea typeface="+mj-ea"/>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FAIR Plan concentration rate of 15% or higher</a:t>
            </a:r>
            <a:endParaRPr kumimoji="0" lang="en-US" sz="3000" b="1" i="0" u="none" strike="noStrike" kern="0" cap="none" spc="0" normalizeH="0" baseline="0" noProof="0" dirty="0">
              <a:ln>
                <a:noFill/>
              </a:ln>
              <a:solidFill>
                <a:srgbClr val="4F81BD">
                  <a:lumMod val="20000"/>
                  <a:lumOff val="80000"/>
                </a:srgbClr>
              </a:solidFill>
              <a:effectLst/>
              <a:uLnTx/>
              <a:uFillTx/>
              <a:latin typeface="Segoe UI Black"/>
              <a:ea typeface="Segoe UI Black"/>
              <a:cs typeface="Arial"/>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Affordability index for income-eligible in high and very high fire hazard area categories — based on the cost of coverage </a:t>
            </a:r>
            <a:endParaRPr kumimoji="0" lang="en-US" sz="3600" b="1" i="0" u="none" strike="noStrike" kern="0" cap="none" spc="0" normalizeH="0" baseline="0" noProof="0" dirty="0">
              <a:ln>
                <a:noFill/>
              </a:ln>
              <a:solidFill>
                <a:srgbClr val="4F81BD">
                  <a:lumMod val="20000"/>
                  <a:lumOff val="80000"/>
                </a:srgbClr>
              </a:solidFill>
              <a:effectLst/>
              <a:uLnTx/>
              <a:uFillTx/>
              <a:latin typeface="Segoe UI Black"/>
              <a:ea typeface="Segoe UI Black"/>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A1A049FC-820A-4C20-BFED-C27860665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6046" y="6085753"/>
            <a:ext cx="1538622" cy="543647"/>
          </a:xfrm>
          <a:prstGeom prst="rect">
            <a:avLst/>
          </a:prstGeom>
        </p:spPr>
      </p:pic>
      <p:sp>
        <p:nvSpPr>
          <p:cNvPr id="6" name="Title 1">
            <a:extLst>
              <a:ext uri="{FF2B5EF4-FFF2-40B4-BE49-F238E27FC236}">
                <a16:creationId xmlns:a16="http://schemas.microsoft.com/office/drawing/2014/main" id="{26936BB9-9178-A73E-1E12-3D03C362DC6F}"/>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Segoe UI"/>
                <a:ea typeface="Segoe UI Black"/>
              </a:rPr>
              <a:t>6</a:t>
            </a:r>
          </a:p>
        </p:txBody>
      </p:sp>
    </p:spTree>
    <p:extLst>
      <p:ext uri="{BB962C8B-B14F-4D97-AF65-F5344CB8AC3E}">
        <p14:creationId xmlns:p14="http://schemas.microsoft.com/office/powerpoint/2010/main" val="293718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6C1-8A41-4BA8-9587-863A05AAAC06}"/>
              </a:ext>
            </a:extLst>
          </p:cNvPr>
          <p:cNvSpPr>
            <a:spLocks noGrp="1"/>
          </p:cNvSpPr>
          <p:nvPr>
            <p:ph type="title"/>
          </p:nvPr>
        </p:nvSpPr>
        <p:spPr>
          <a:xfrm>
            <a:off x="0" y="457200"/>
            <a:ext cx="9144000" cy="1107996"/>
          </a:xfrm>
        </p:spPr>
        <p:txBody>
          <a:bodyPr wrap="square" lIns="0" tIns="0" rIns="0" bIns="0" anchor="t">
            <a:spAutoFit/>
          </a:bodyPr>
          <a:lstStyle/>
          <a:p>
            <a:pPr algn="ctr"/>
            <a:r>
              <a:rPr lang="en-US" dirty="0"/>
              <a:t>Counties </a:t>
            </a:r>
            <a:br>
              <a:rPr lang="en-US" dirty="0"/>
            </a:br>
            <a:endParaRPr lang="en-US" dirty="0"/>
          </a:p>
        </p:txBody>
      </p:sp>
      <p:sp>
        <p:nvSpPr>
          <p:cNvPr id="3" name="Title 1">
            <a:extLst>
              <a:ext uri="{FF2B5EF4-FFF2-40B4-BE49-F238E27FC236}">
                <a16:creationId xmlns:a16="http://schemas.microsoft.com/office/drawing/2014/main" id="{0C8FBBFD-FC49-476E-B5BB-07F7402E3383}"/>
              </a:ext>
            </a:extLst>
          </p:cNvPr>
          <p:cNvSpPr txBox="1">
            <a:spLocks/>
          </p:cNvSpPr>
          <p:nvPr/>
        </p:nvSpPr>
        <p:spPr>
          <a:xfrm>
            <a:off x="838200" y="1343496"/>
            <a:ext cx="7650480" cy="2769989"/>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Wildfire Risk Scores: If 20% or more of properties in a county are in a high risk area (i.e. 1 out of 5 structures)</a:t>
            </a: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20% threshold helps prevent “cherry picking” in low risk urban areas</a:t>
            </a: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A1A049FC-820A-4C20-BFED-C27860665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6046" y="6085753"/>
            <a:ext cx="1538622" cy="543647"/>
          </a:xfrm>
          <a:prstGeom prst="rect">
            <a:avLst/>
          </a:prstGeom>
        </p:spPr>
      </p:pic>
      <p:sp>
        <p:nvSpPr>
          <p:cNvPr id="6" name="Title 1">
            <a:extLst>
              <a:ext uri="{FF2B5EF4-FFF2-40B4-BE49-F238E27FC236}">
                <a16:creationId xmlns:a16="http://schemas.microsoft.com/office/drawing/2014/main" id="{26936BB9-9178-A73E-1E12-3D03C362DC6F}"/>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Segoe UI"/>
                <a:ea typeface="Segoe UI Black"/>
              </a:rPr>
              <a:t>7</a:t>
            </a:r>
          </a:p>
        </p:txBody>
      </p:sp>
    </p:spTree>
    <p:extLst>
      <p:ext uri="{BB962C8B-B14F-4D97-AF65-F5344CB8AC3E}">
        <p14:creationId xmlns:p14="http://schemas.microsoft.com/office/powerpoint/2010/main" val="3931390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6C1-8A41-4BA8-9587-863A05AAAC06}"/>
              </a:ext>
            </a:extLst>
          </p:cNvPr>
          <p:cNvSpPr>
            <a:spLocks noGrp="1"/>
          </p:cNvSpPr>
          <p:nvPr>
            <p:ph type="title"/>
          </p:nvPr>
        </p:nvSpPr>
        <p:spPr>
          <a:xfrm>
            <a:off x="0" y="457200"/>
            <a:ext cx="9144000" cy="1107996"/>
          </a:xfrm>
        </p:spPr>
        <p:txBody>
          <a:bodyPr wrap="square" lIns="0" tIns="0" rIns="0" bIns="0" anchor="t">
            <a:spAutoFit/>
          </a:bodyPr>
          <a:lstStyle/>
          <a:p>
            <a:pPr algn="ctr"/>
            <a:r>
              <a:rPr lang="en-US" dirty="0"/>
              <a:t>FAIR Plan policies facing wildfire risk </a:t>
            </a:r>
            <a:br>
              <a:rPr lang="en-US" dirty="0"/>
            </a:br>
            <a:endParaRPr lang="en-US" dirty="0"/>
          </a:p>
        </p:txBody>
      </p:sp>
      <p:sp>
        <p:nvSpPr>
          <p:cNvPr id="3" name="Title 1">
            <a:extLst>
              <a:ext uri="{FF2B5EF4-FFF2-40B4-BE49-F238E27FC236}">
                <a16:creationId xmlns:a16="http://schemas.microsoft.com/office/drawing/2014/main" id="{0C8FBBFD-FC49-476E-B5BB-07F7402E3383}"/>
              </a:ext>
            </a:extLst>
          </p:cNvPr>
          <p:cNvSpPr txBox="1">
            <a:spLocks/>
          </p:cNvSpPr>
          <p:nvPr/>
        </p:nvSpPr>
        <p:spPr>
          <a:xfrm>
            <a:off x="675526" y="1981626"/>
            <a:ext cx="8047223" cy="3447098"/>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Pockets of FAIR Plan policies exist in nearly every county. </a:t>
            </a:r>
            <a:endParaRPr kumimoji="0" lang="en-US" sz="3600" b="1" i="0" u="none" strike="noStrike" kern="0" cap="none" spc="0" normalizeH="0" baseline="0" noProof="0" dirty="0">
              <a:ln>
                <a:noFill/>
              </a:ln>
              <a:solidFill>
                <a:srgbClr val="4F81BD">
                  <a:lumMod val="20000"/>
                  <a:lumOff val="80000"/>
                </a:srgbClr>
              </a:solidFill>
              <a:effectLst/>
              <a:uLnTx/>
              <a:uFillTx/>
              <a:latin typeface="Segoe UI Black"/>
              <a:ea typeface="+mj-ea"/>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endParaRPr>
          </a:p>
          <a:p>
            <a:pPr marL="457200" marR="0" lvl="0" indent="-457200" defTabSz="914400" eaLnBrk="1" fontAlgn="auto" latinLnBrk="0" hangingPunct="1">
              <a:lnSpc>
                <a:spcPct val="100000"/>
              </a:lnSpc>
              <a:spcBef>
                <a:spcPts val="0"/>
              </a:spcBef>
              <a:spcAft>
                <a:spcPts val="0"/>
              </a:spcAft>
              <a:buClrTx/>
              <a:buSzTx/>
              <a:buFont typeface="'Wingdings 3',Sans-Serif" panose="05040102010807070707" pitchFamily="18" charset="2"/>
              <a:buChar char=""/>
              <a:tabLst/>
              <a:defRPr/>
            </a:pPr>
            <a:endParaRPr kumimoji="0" lang="en-US" sz="1400" b="0" i="0" u="none" strike="noStrike" kern="0" cap="none" spc="0" normalizeH="0" baseline="0" noProof="0" dirty="0">
              <a:ln>
                <a:noFill/>
              </a:ln>
              <a:solidFill>
                <a:srgbClr val="000000"/>
              </a:solidFill>
              <a:effectLst/>
              <a:uLnTx/>
              <a:uFillTx/>
              <a:latin typeface="Arial"/>
              <a:ea typeface="+mj-ea"/>
              <a:cs typeface="Arial"/>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As part of new growth benchmarks, insurance companies will take FAIR Plan policies in Northern, Central, and Southern California.</a:t>
            </a:r>
            <a:endParaRPr kumimoji="0" lang="en-US" sz="3000" b="1" i="0" u="sng"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A1A049FC-820A-4C20-BFED-C27860665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6046" y="6085753"/>
            <a:ext cx="1538622" cy="543647"/>
          </a:xfrm>
          <a:prstGeom prst="rect">
            <a:avLst/>
          </a:prstGeom>
        </p:spPr>
      </p:pic>
      <p:sp>
        <p:nvSpPr>
          <p:cNvPr id="6" name="Title 1">
            <a:extLst>
              <a:ext uri="{FF2B5EF4-FFF2-40B4-BE49-F238E27FC236}">
                <a16:creationId xmlns:a16="http://schemas.microsoft.com/office/drawing/2014/main" id="{26936BB9-9178-A73E-1E12-3D03C362DC6F}"/>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Segoe UI"/>
                <a:ea typeface="Segoe UI Black"/>
              </a:rPr>
              <a:t>8</a:t>
            </a:r>
          </a:p>
        </p:txBody>
      </p:sp>
    </p:spTree>
    <p:extLst>
      <p:ext uri="{BB962C8B-B14F-4D97-AF65-F5344CB8AC3E}">
        <p14:creationId xmlns:p14="http://schemas.microsoft.com/office/powerpoint/2010/main" val="426561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6C1-8A41-4BA8-9587-863A05AAAC06}"/>
              </a:ext>
            </a:extLst>
          </p:cNvPr>
          <p:cNvSpPr>
            <a:spLocks noGrp="1"/>
          </p:cNvSpPr>
          <p:nvPr>
            <p:ph type="title"/>
          </p:nvPr>
        </p:nvSpPr>
        <p:spPr>
          <a:xfrm>
            <a:off x="0" y="457200"/>
            <a:ext cx="9144000" cy="553998"/>
          </a:xfrm>
        </p:spPr>
        <p:txBody>
          <a:bodyPr wrap="square" lIns="0" tIns="0" rIns="0" bIns="0" anchor="t">
            <a:spAutoFit/>
          </a:bodyPr>
          <a:lstStyle/>
          <a:p>
            <a:pPr algn="ctr"/>
            <a:r>
              <a:rPr lang="en-US" dirty="0">
                <a:ea typeface="Segoe UI Black"/>
              </a:rPr>
              <a:t>What this means for Californians:</a:t>
            </a:r>
          </a:p>
        </p:txBody>
      </p:sp>
      <p:pic>
        <p:nvPicPr>
          <p:cNvPr id="4" name="Picture 3">
            <a:extLst>
              <a:ext uri="{FF2B5EF4-FFF2-40B4-BE49-F238E27FC236}">
                <a16:creationId xmlns:a16="http://schemas.microsoft.com/office/drawing/2014/main" id="{A1A049FC-820A-4C20-BFED-C27860665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6046" y="6085753"/>
            <a:ext cx="1538622" cy="543647"/>
          </a:xfrm>
          <a:prstGeom prst="rect">
            <a:avLst/>
          </a:prstGeom>
        </p:spPr>
      </p:pic>
      <p:sp>
        <p:nvSpPr>
          <p:cNvPr id="6" name="Title 1">
            <a:extLst>
              <a:ext uri="{FF2B5EF4-FFF2-40B4-BE49-F238E27FC236}">
                <a16:creationId xmlns:a16="http://schemas.microsoft.com/office/drawing/2014/main" id="{26936BB9-9178-A73E-1E12-3D03C362DC6F}"/>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Segoe UI"/>
                <a:ea typeface="Segoe UI Black"/>
              </a:rPr>
              <a:t>12</a:t>
            </a:r>
          </a:p>
        </p:txBody>
      </p:sp>
      <p:sp>
        <p:nvSpPr>
          <p:cNvPr id="8" name="Title 1">
            <a:extLst>
              <a:ext uri="{FF2B5EF4-FFF2-40B4-BE49-F238E27FC236}">
                <a16:creationId xmlns:a16="http://schemas.microsoft.com/office/drawing/2014/main" id="{CED95893-166F-C927-C771-8CB20B1F1958}"/>
              </a:ext>
            </a:extLst>
          </p:cNvPr>
          <p:cNvSpPr txBox="1">
            <a:spLocks/>
          </p:cNvSpPr>
          <p:nvPr/>
        </p:nvSpPr>
        <p:spPr>
          <a:xfrm>
            <a:off x="263370" y="4948561"/>
            <a:ext cx="8622437" cy="984885"/>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Segoe UI Black"/>
                <a:ea typeface="Segoe UI Black"/>
              </a:rPr>
              <a:t>More coverage options and fewer FAIR Plan policies in areas of higher risk </a:t>
            </a:r>
            <a:endParaRPr kumimoji="0" lang="en-US" sz="3200" b="1" i="0" u="none" strike="noStrike" kern="0" cap="none" spc="0" normalizeH="0" baseline="0" noProof="0" dirty="0">
              <a:ln>
                <a:noFill/>
              </a:ln>
              <a:solidFill>
                <a:prstClr val="white"/>
              </a:solidFill>
              <a:effectLst/>
              <a:uLnTx/>
              <a:uFillTx/>
              <a:latin typeface="Segoe UI Black"/>
              <a:ea typeface="Segoe UI Black"/>
            </a:endParaRPr>
          </a:p>
        </p:txBody>
      </p:sp>
      <p:graphicFrame>
        <p:nvGraphicFramePr>
          <p:cNvPr id="10" name="Table 9">
            <a:extLst>
              <a:ext uri="{FF2B5EF4-FFF2-40B4-BE49-F238E27FC236}">
                <a16:creationId xmlns:a16="http://schemas.microsoft.com/office/drawing/2014/main" id="{F3381F58-0C10-C6B6-51DB-D94B1D6B0577}"/>
              </a:ext>
            </a:extLst>
          </p:cNvPr>
          <p:cNvGraphicFramePr>
            <a:graphicFrameLocks noGrp="1"/>
          </p:cNvGraphicFramePr>
          <p:nvPr/>
        </p:nvGraphicFramePr>
        <p:xfrm>
          <a:off x="400050" y="1300848"/>
          <a:ext cx="8343900" cy="3451098"/>
        </p:xfrm>
        <a:graphic>
          <a:graphicData uri="http://schemas.openxmlformats.org/drawingml/2006/table">
            <a:tbl>
              <a:tblPr firstRow="1" bandRow="1">
                <a:tableStyleId>{5C22544A-7EE6-4342-B048-85BDC9FD1C3A}</a:tableStyleId>
              </a:tblPr>
              <a:tblGrid>
                <a:gridCol w="2781300">
                  <a:extLst>
                    <a:ext uri="{9D8B030D-6E8A-4147-A177-3AD203B41FA5}">
                      <a16:colId xmlns:a16="http://schemas.microsoft.com/office/drawing/2014/main" val="962886619"/>
                    </a:ext>
                  </a:extLst>
                </a:gridCol>
                <a:gridCol w="2781300">
                  <a:extLst>
                    <a:ext uri="{9D8B030D-6E8A-4147-A177-3AD203B41FA5}">
                      <a16:colId xmlns:a16="http://schemas.microsoft.com/office/drawing/2014/main" val="2237481276"/>
                    </a:ext>
                  </a:extLst>
                </a:gridCol>
                <a:gridCol w="2781300">
                  <a:extLst>
                    <a:ext uri="{9D8B030D-6E8A-4147-A177-3AD203B41FA5}">
                      <a16:colId xmlns:a16="http://schemas.microsoft.com/office/drawing/2014/main" val="1781540206"/>
                    </a:ext>
                  </a:extLst>
                </a:gridCol>
              </a:tblGrid>
              <a:tr h="616458">
                <a:tc>
                  <a:txBody>
                    <a:bodyPr/>
                    <a:lstStyle/>
                    <a:p>
                      <a:pPr marL="0" algn="ctr" fontAlgn="ctr">
                        <a:spcBef>
                          <a:spcPts val="0"/>
                        </a:spcBef>
                        <a:spcAft>
                          <a:spcPts val="0"/>
                        </a:spcAft>
                      </a:pPr>
                      <a:r>
                        <a:rPr lang="en-US" sz="2000" b="1" i="0" u="none" strike="noStrike" dirty="0">
                          <a:solidFill>
                            <a:srgbClr val="FFFFFF"/>
                          </a:solidFill>
                          <a:effectLst/>
                          <a:highlight>
                            <a:srgbClr val="4BACC6"/>
                          </a:highlight>
                          <a:latin typeface="Segoe UI"/>
                        </a:rPr>
                        <a:t>First Approach</a:t>
                      </a:r>
                      <a:endParaRPr lang="en-US" sz="1800" b="0" i="0" u="none" strike="noStrike" dirty="0">
                        <a:effectLst/>
                        <a:highlight>
                          <a:srgbClr val="4BACC6"/>
                        </a:highlight>
                        <a:latin typeface="Segoe U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marL="0" algn="ctr" fontAlgn="ctr">
                        <a:spcBef>
                          <a:spcPts val="0"/>
                        </a:spcBef>
                        <a:spcAft>
                          <a:spcPts val="0"/>
                        </a:spcAft>
                      </a:pPr>
                      <a:r>
                        <a:rPr lang="en-US" sz="2000" b="1" i="0" u="none" strike="noStrike" dirty="0">
                          <a:solidFill>
                            <a:srgbClr val="FFFFFF"/>
                          </a:solidFill>
                          <a:effectLst/>
                          <a:highlight>
                            <a:srgbClr val="4BACC6"/>
                          </a:highlight>
                          <a:latin typeface="Segoe UI"/>
                        </a:rPr>
                        <a:t>Second Approach</a:t>
                      </a:r>
                      <a:endParaRPr lang="en-US" sz="1800" b="0" i="0" u="none" strike="noStrike" dirty="0">
                        <a:effectLst/>
                        <a:highlight>
                          <a:srgbClr val="4BACC6"/>
                        </a:highlight>
                        <a:latin typeface="Segoe U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marL="0" algn="ctr" fontAlgn="ctr">
                        <a:spcBef>
                          <a:spcPts val="0"/>
                        </a:spcBef>
                        <a:spcAft>
                          <a:spcPts val="0"/>
                        </a:spcAft>
                      </a:pPr>
                      <a:r>
                        <a:rPr lang="en-US" sz="2000" b="1" i="0" u="none" strike="noStrike" dirty="0">
                          <a:solidFill>
                            <a:srgbClr val="FFFFFF"/>
                          </a:solidFill>
                          <a:effectLst/>
                          <a:highlight>
                            <a:srgbClr val="4BACC6"/>
                          </a:highlight>
                          <a:latin typeface="Segoe UI"/>
                        </a:rPr>
                        <a:t>Third Approach</a:t>
                      </a:r>
                      <a:endParaRPr lang="en-US" sz="1800" b="0" i="0" u="none" strike="noStrike" dirty="0">
                        <a:effectLst/>
                        <a:highlight>
                          <a:srgbClr val="4BACC6"/>
                        </a:highlight>
                        <a:latin typeface="Segoe U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extLst>
                  <a:ext uri="{0D108BD9-81ED-4DB2-BD59-A6C34878D82A}">
                    <a16:rowId xmlns:a16="http://schemas.microsoft.com/office/drawing/2014/main" val="3960977339"/>
                  </a:ext>
                </a:extLst>
              </a:tr>
              <a:tr h="370840">
                <a:tc>
                  <a:txBody>
                    <a:bodyPr/>
                    <a:lstStyle/>
                    <a:p>
                      <a:pPr marL="0" algn="l" fontAlgn="t">
                        <a:spcBef>
                          <a:spcPts val="0"/>
                        </a:spcBef>
                        <a:spcAft>
                          <a:spcPts val="0"/>
                        </a:spcAft>
                      </a:pPr>
                      <a:r>
                        <a:rPr lang="en-US" sz="1800" b="0" i="0" u="none" strike="noStrike" dirty="0">
                          <a:solidFill>
                            <a:srgbClr val="FFFFFF"/>
                          </a:solidFill>
                          <a:effectLst/>
                          <a:latin typeface="Segoe UI Semibold"/>
                        </a:rPr>
                        <a:t>ZIP Codes with greater than 15% FAIR Plan policies or affordability index</a:t>
                      </a:r>
                      <a:endParaRPr lang="en-US" sz="1800" b="0" i="0" u="none" strike="noStrike" dirty="0">
                        <a:effectLst/>
                        <a:latin typeface="Segoe UI Semibold"/>
                      </a:endParaRPr>
                    </a:p>
                    <a:p>
                      <a:pPr marL="0" lvl="0" algn="l">
                        <a:spcBef>
                          <a:spcPts val="0"/>
                        </a:spcBef>
                        <a:spcAft>
                          <a:spcPts val="0"/>
                        </a:spcAft>
                        <a:buNone/>
                      </a:pPr>
                      <a:endParaRPr lang="en-US" sz="1800" b="0" i="0" u="none" strike="noStrike" dirty="0">
                        <a:solidFill>
                          <a:srgbClr val="FFFFFF"/>
                        </a:solidFill>
                        <a:effectLst/>
                        <a:latin typeface="Segoe UI Semibold"/>
                      </a:endParaRPr>
                    </a:p>
                    <a:p>
                      <a:pPr marL="0" algn="l" fontAlgn="t">
                        <a:spcBef>
                          <a:spcPts val="0"/>
                        </a:spcBef>
                        <a:spcAft>
                          <a:spcPts val="0"/>
                        </a:spcAft>
                      </a:pPr>
                      <a:r>
                        <a:rPr lang="en-US" sz="1800" b="0" i="0" u="none" strike="noStrike" dirty="0">
                          <a:solidFill>
                            <a:srgbClr val="FFFFFF"/>
                          </a:solidFill>
                          <a:effectLst/>
                          <a:latin typeface="Segoe UI Semibold"/>
                        </a:rPr>
                        <a:t>Minimum 85% policies written in traditional market</a:t>
                      </a:r>
                      <a:endParaRPr lang="en-US" sz="1800" b="0" i="0" u="none" strike="noStrike" dirty="0">
                        <a:effectLst/>
                        <a:latin typeface="Segoe UI Semibold"/>
                      </a:endParaRPr>
                    </a:p>
                    <a:p>
                      <a:pPr marL="0" lvl="0" algn="l">
                        <a:spcBef>
                          <a:spcPts val="0"/>
                        </a:spcBef>
                        <a:spcAft>
                          <a:spcPts val="0"/>
                        </a:spcAft>
                        <a:buNone/>
                      </a:pPr>
                      <a:endParaRPr lang="en-US" sz="1800" b="0" i="0" u="none" strike="noStrike" dirty="0">
                        <a:solidFill>
                          <a:srgbClr val="FFFFFF"/>
                        </a:solidFill>
                        <a:effectLst/>
                        <a:latin typeface="Segoe UI Semibold"/>
                      </a:endParaRPr>
                    </a:p>
                    <a:p>
                      <a:pPr marL="0" algn="l" fontAlgn="t">
                        <a:spcBef>
                          <a:spcPts val="0"/>
                        </a:spcBef>
                        <a:spcAft>
                          <a:spcPts val="0"/>
                        </a:spcAft>
                      </a:pPr>
                      <a:r>
                        <a:rPr lang="en-US" sz="1800" b="0" i="0" u="none" strike="noStrike" dirty="0">
                          <a:solidFill>
                            <a:srgbClr val="FFFFFF"/>
                          </a:solidFill>
                          <a:effectLst/>
                          <a:latin typeface="Segoe UI Semibold"/>
                        </a:rPr>
                        <a:t>5% growth of writing</a:t>
                      </a:r>
                      <a:endParaRPr lang="en-US" sz="1800" b="0" i="0" u="none" strike="noStrike" dirty="0">
                        <a:effectLst/>
                        <a:latin typeface="Segoe UI Semibold"/>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algn="l" fontAlgn="t">
                        <a:spcBef>
                          <a:spcPts val="0"/>
                        </a:spcBef>
                        <a:spcAft>
                          <a:spcPts val="0"/>
                        </a:spcAft>
                      </a:pPr>
                      <a:r>
                        <a:rPr lang="en-US" sz="1800" b="0" i="0" u="none" strike="noStrike" dirty="0">
                          <a:solidFill>
                            <a:srgbClr val="FFFFFF"/>
                          </a:solidFill>
                          <a:effectLst/>
                          <a:latin typeface="Segoe UI Semibold"/>
                        </a:rPr>
                        <a:t>Counties with greater than 20% of properties at risk</a:t>
                      </a:r>
                      <a:endParaRPr lang="en-US" sz="1800" b="0" i="0" u="none" strike="noStrike" dirty="0">
                        <a:effectLst/>
                        <a:latin typeface="Segoe UI Semibold"/>
                      </a:endParaRPr>
                    </a:p>
                    <a:p>
                      <a:pPr marL="0" lvl="0" algn="l">
                        <a:spcBef>
                          <a:spcPts val="0"/>
                        </a:spcBef>
                        <a:spcAft>
                          <a:spcPts val="0"/>
                        </a:spcAft>
                        <a:buNone/>
                      </a:pPr>
                      <a:endParaRPr lang="en-US" sz="1800" b="0" i="0" u="none" strike="noStrike" dirty="0">
                        <a:solidFill>
                          <a:srgbClr val="FFFFFF"/>
                        </a:solidFill>
                        <a:effectLst/>
                        <a:latin typeface="Segoe UI Semibold"/>
                      </a:endParaRPr>
                    </a:p>
                    <a:p>
                      <a:pPr marL="0" algn="l" fontAlgn="t">
                        <a:spcBef>
                          <a:spcPts val="0"/>
                        </a:spcBef>
                        <a:spcAft>
                          <a:spcPts val="0"/>
                        </a:spcAft>
                      </a:pPr>
                      <a:r>
                        <a:rPr lang="en-US" sz="1800" b="0" i="0" u="none" strike="noStrike" dirty="0">
                          <a:solidFill>
                            <a:srgbClr val="FFFFFF"/>
                          </a:solidFill>
                          <a:effectLst/>
                          <a:latin typeface="Segoe UI Semibold"/>
                        </a:rPr>
                        <a:t>Minimum 85% policies written in traditional market</a:t>
                      </a:r>
                      <a:endParaRPr lang="en-US" sz="1800" b="0" i="0" u="none" strike="noStrike" dirty="0">
                        <a:effectLst/>
                        <a:latin typeface="Segoe UI Semibold"/>
                      </a:endParaRPr>
                    </a:p>
                    <a:p>
                      <a:pPr marL="0" lvl="0" algn="l">
                        <a:spcBef>
                          <a:spcPts val="0"/>
                        </a:spcBef>
                        <a:spcAft>
                          <a:spcPts val="0"/>
                        </a:spcAft>
                        <a:buNone/>
                      </a:pPr>
                      <a:endParaRPr lang="en-US" sz="1800" b="0" i="0" u="none" strike="noStrike" dirty="0">
                        <a:solidFill>
                          <a:srgbClr val="FFFFFF"/>
                        </a:solidFill>
                        <a:effectLst/>
                        <a:latin typeface="Segoe UI Semibold"/>
                      </a:endParaRPr>
                    </a:p>
                    <a:p>
                      <a:pPr marL="0" lvl="0" algn="l">
                        <a:spcBef>
                          <a:spcPts val="0"/>
                        </a:spcBef>
                        <a:spcAft>
                          <a:spcPts val="0"/>
                        </a:spcAft>
                        <a:buNone/>
                      </a:pPr>
                      <a:endParaRPr lang="en-US" sz="1800" b="0" i="0" u="none" strike="noStrike" dirty="0">
                        <a:solidFill>
                          <a:srgbClr val="FFFFFF"/>
                        </a:solidFill>
                        <a:effectLst/>
                        <a:latin typeface="Segoe UI Semibold"/>
                      </a:endParaRPr>
                    </a:p>
                    <a:p>
                      <a:pPr marL="0" marR="0" indent="0" algn="l" eaLnBrk="1" fontAlgn="auto" latinLnBrk="0" hangingPunct="1">
                        <a:spcBef>
                          <a:spcPts val="0"/>
                        </a:spcBef>
                        <a:spcAft>
                          <a:spcPts val="0"/>
                        </a:spcAft>
                      </a:pPr>
                      <a:r>
                        <a:rPr lang="en-US" sz="1800" b="0" i="0" u="none" strike="noStrike" dirty="0">
                          <a:solidFill>
                            <a:srgbClr val="FFFFFF"/>
                          </a:solidFill>
                          <a:effectLst/>
                          <a:latin typeface="Segoe UI Semibold"/>
                        </a:rPr>
                        <a:t>5% growth of writing</a:t>
                      </a:r>
                      <a:endParaRPr lang="en-US" sz="1800" b="0" i="0" u="none" strike="noStrike" dirty="0">
                        <a:effectLst/>
                        <a:latin typeface="Segoe UI Semibold"/>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algn="l" fontAlgn="t">
                        <a:spcBef>
                          <a:spcPts val="0"/>
                        </a:spcBef>
                        <a:spcAft>
                          <a:spcPts val="0"/>
                        </a:spcAft>
                      </a:pPr>
                      <a:r>
                        <a:rPr lang="en-US" sz="1800" b="0" i="0" u="none" strike="noStrike" dirty="0">
                          <a:solidFill>
                            <a:srgbClr val="FFFFFF"/>
                          </a:solidFill>
                          <a:effectLst/>
                          <a:latin typeface="Segoe UI Semibold"/>
                        </a:rPr>
                        <a:t>FAIR Plan policies statewide in wildfire risk areas</a:t>
                      </a:r>
                      <a:endParaRPr lang="en-US" sz="1800" b="0" i="0" u="none" strike="noStrike" dirty="0">
                        <a:effectLst/>
                        <a:latin typeface="Segoe UI Semibold"/>
                      </a:endParaRPr>
                    </a:p>
                    <a:p>
                      <a:pPr marL="0" lvl="0" algn="l">
                        <a:spcBef>
                          <a:spcPts val="0"/>
                        </a:spcBef>
                        <a:spcAft>
                          <a:spcPts val="0"/>
                        </a:spcAft>
                        <a:buNone/>
                      </a:pPr>
                      <a:endParaRPr lang="en-US" sz="1800" b="0" i="0" u="none" strike="noStrike" dirty="0">
                        <a:solidFill>
                          <a:srgbClr val="FFFFFF"/>
                        </a:solidFill>
                        <a:effectLst/>
                        <a:latin typeface="Segoe UI Semibold"/>
                      </a:endParaRPr>
                    </a:p>
                    <a:p>
                      <a:pPr marL="0" algn="l" fontAlgn="base">
                        <a:spcBef>
                          <a:spcPts val="0"/>
                        </a:spcBef>
                        <a:spcAft>
                          <a:spcPts val="0"/>
                        </a:spcAft>
                      </a:pPr>
                      <a:r>
                        <a:rPr lang="en-US" sz="1800" b="0" i="0" u="none" strike="noStrike" dirty="0">
                          <a:solidFill>
                            <a:srgbClr val="FFFFFF"/>
                          </a:solidFill>
                          <a:effectLst/>
                          <a:latin typeface="Segoe UI Semibold"/>
                        </a:rPr>
                        <a:t>5% growth of writing </a:t>
                      </a:r>
                      <a:br>
                        <a:rPr lang="en-US" sz="1800" b="0" i="0" u="none" strike="noStrike" dirty="0">
                          <a:solidFill>
                            <a:srgbClr val="000000"/>
                          </a:solidFill>
                          <a:effectLst/>
                          <a:latin typeface="Segoe UI Semibold"/>
                        </a:rPr>
                      </a:br>
                      <a:r>
                        <a:rPr lang="en-US" sz="1800" b="0" i="0" u="none" strike="noStrike" dirty="0">
                          <a:solidFill>
                            <a:srgbClr val="FFFFFF"/>
                          </a:solidFill>
                          <a:effectLst/>
                          <a:latin typeface="Segoe UI Semibold"/>
                        </a:rPr>
                        <a:t>to take policies out of FAIR Plan</a:t>
                      </a:r>
                      <a:endParaRPr lang="en-US" sz="1800" b="0" i="0" u="none" strike="noStrike" dirty="0">
                        <a:effectLst/>
                        <a:latin typeface="Segoe UI Semibold"/>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2375139"/>
                  </a:ext>
                </a:extLst>
              </a:tr>
            </a:tbl>
          </a:graphicData>
        </a:graphic>
      </p:graphicFrame>
    </p:spTree>
    <p:extLst>
      <p:ext uri="{BB962C8B-B14F-4D97-AF65-F5344CB8AC3E}">
        <p14:creationId xmlns:p14="http://schemas.microsoft.com/office/powerpoint/2010/main" val="1103010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A6DE-93A7-4E8B-B04F-C80BE9930E7B}"/>
              </a:ext>
            </a:extLst>
          </p:cNvPr>
          <p:cNvSpPr>
            <a:spLocks noGrp="1"/>
          </p:cNvSpPr>
          <p:nvPr>
            <p:ph type="title"/>
          </p:nvPr>
        </p:nvSpPr>
        <p:spPr>
          <a:xfrm>
            <a:off x="381000" y="406200"/>
            <a:ext cx="8382000" cy="1107996"/>
          </a:xfrm>
        </p:spPr>
        <p:txBody>
          <a:bodyPr wrap="square" lIns="0" tIns="0" rIns="0" bIns="0" anchor="t">
            <a:spAutoFit/>
          </a:bodyPr>
          <a:lstStyle/>
          <a:p>
            <a:pPr algn="ctr"/>
            <a:r>
              <a:rPr lang="en-US" dirty="0"/>
              <a:t>The Department of Insurance's</a:t>
            </a:r>
            <a:br>
              <a:rPr lang="en-US" dirty="0"/>
            </a:br>
            <a:r>
              <a:rPr lang="en-US" dirty="0"/>
              <a:t> enforcement authority</a:t>
            </a:r>
            <a:endParaRPr lang="en-US" dirty="0">
              <a:solidFill>
                <a:srgbClr val="FFFFFF"/>
              </a:solidFill>
              <a:ea typeface="Segoe UI Black"/>
              <a:cs typeface="Arial" panose="020B0604020202020204" pitchFamily="34" charset="0"/>
            </a:endParaRPr>
          </a:p>
        </p:txBody>
      </p:sp>
      <p:pic>
        <p:nvPicPr>
          <p:cNvPr id="4" name="Picture 3">
            <a:extLst>
              <a:ext uri="{FF2B5EF4-FFF2-40B4-BE49-F238E27FC236}">
                <a16:creationId xmlns:a16="http://schemas.microsoft.com/office/drawing/2014/main" id="{16B46AE8-1FD7-47D3-9821-6B698E787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046" y="6085753"/>
            <a:ext cx="1538622" cy="543647"/>
          </a:xfrm>
          <a:prstGeom prst="rect">
            <a:avLst/>
          </a:prstGeom>
        </p:spPr>
      </p:pic>
      <p:sp>
        <p:nvSpPr>
          <p:cNvPr id="6" name="Title 1">
            <a:extLst>
              <a:ext uri="{FF2B5EF4-FFF2-40B4-BE49-F238E27FC236}">
                <a16:creationId xmlns:a16="http://schemas.microsoft.com/office/drawing/2014/main" id="{4D59E2F8-C7FE-1EEC-2A97-D88CED4DC2C4}"/>
              </a:ext>
            </a:extLst>
          </p:cNvPr>
          <p:cNvSpPr txBox="1">
            <a:spLocks/>
          </p:cNvSpPr>
          <p:nvPr/>
        </p:nvSpPr>
        <p:spPr>
          <a:xfrm>
            <a:off x="838200" y="1828086"/>
            <a:ext cx="7795591" cy="4616648"/>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Under existing law, the Department can do a market conduct exam and audit insurance companies if they fail to meet the requirement. </a:t>
            </a: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Conduct rate hearing, which can lead to a rate adjustment or refunds.</a:t>
            </a: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a:ea typeface="Segoe UI Black"/>
              <a:cs typeface="Arial"/>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Segoe UI Black"/>
                <a:cs typeface="Arial"/>
              </a:rPr>
              <a:t>Prevent insurance companies from using catastrophe models. </a:t>
            </a:r>
          </a:p>
        </p:txBody>
      </p:sp>
      <p:sp>
        <p:nvSpPr>
          <p:cNvPr id="5" name="Title 1">
            <a:extLst>
              <a:ext uri="{FF2B5EF4-FFF2-40B4-BE49-F238E27FC236}">
                <a16:creationId xmlns:a16="http://schemas.microsoft.com/office/drawing/2014/main" id="{DD2040EE-3975-B411-A626-6DA9EA515803}"/>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Segoe UI"/>
                <a:ea typeface="Segoe UI Black"/>
              </a:rPr>
              <a:t>13</a:t>
            </a:r>
          </a:p>
        </p:txBody>
      </p:sp>
    </p:spTree>
    <p:extLst>
      <p:ext uri="{BB962C8B-B14F-4D97-AF65-F5344CB8AC3E}">
        <p14:creationId xmlns:p14="http://schemas.microsoft.com/office/powerpoint/2010/main" val="1988266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nual Input 4">
            <a:extLst>
              <a:ext uri="{FF2B5EF4-FFF2-40B4-BE49-F238E27FC236}">
                <a16:creationId xmlns:a16="http://schemas.microsoft.com/office/drawing/2014/main" id="{8CAB96B0-9901-4C96-A3A7-11198CD2B0AF}"/>
              </a:ext>
            </a:extLst>
          </p:cNvPr>
          <p:cNvSpPr/>
          <p:nvPr/>
        </p:nvSpPr>
        <p:spPr>
          <a:xfrm flipH="1">
            <a:off x="526472" y="3103023"/>
            <a:ext cx="708891" cy="651953"/>
          </a:xfrm>
          <a:prstGeom prst="flowChartManualInput">
            <a:avLst/>
          </a:prstGeom>
          <a:solidFill>
            <a:srgbClr val="ADD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Manual Input 5">
            <a:extLst>
              <a:ext uri="{FF2B5EF4-FFF2-40B4-BE49-F238E27FC236}">
                <a16:creationId xmlns:a16="http://schemas.microsoft.com/office/drawing/2014/main" id="{A0323338-6E6D-490B-9242-710D2D5283A8}"/>
              </a:ext>
            </a:extLst>
          </p:cNvPr>
          <p:cNvSpPr/>
          <p:nvPr/>
        </p:nvSpPr>
        <p:spPr>
          <a:xfrm flipH="1">
            <a:off x="526472" y="4876800"/>
            <a:ext cx="708891" cy="651953"/>
          </a:xfrm>
          <a:prstGeom prst="flowChartManualInput">
            <a:avLst/>
          </a:prstGeom>
          <a:solidFill>
            <a:srgbClr val="94A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38CC659-79DA-4797-A4F4-4DD6EA880335}"/>
              </a:ext>
            </a:extLst>
          </p:cNvPr>
          <p:cNvSpPr txBox="1"/>
          <p:nvPr/>
        </p:nvSpPr>
        <p:spPr>
          <a:xfrm>
            <a:off x="1422681" y="2789904"/>
            <a:ext cx="3454119" cy="1569660"/>
          </a:xfrm>
          <a:prstGeom prst="rect">
            <a:avLst/>
          </a:prstGeom>
          <a:noFill/>
        </p:spPr>
        <p:txBody>
          <a:bodyPr wrap="square" rtlCol="0">
            <a:spAutoFit/>
          </a:bodyPr>
          <a:lstStyle/>
          <a:p>
            <a:r>
              <a:rPr lang="en-US" sz="2400" b="1" dirty="0">
                <a:solidFill>
                  <a:schemeClr val="tx1"/>
                </a:solidFill>
              </a:rPr>
              <a:t>Areas of higher concentration of </a:t>
            </a:r>
            <a:br>
              <a:rPr lang="en-US" sz="2400" b="1" dirty="0">
                <a:solidFill>
                  <a:schemeClr val="tx1"/>
                </a:solidFill>
              </a:rPr>
            </a:br>
            <a:r>
              <a:rPr lang="en-US" sz="2400" b="1" dirty="0">
                <a:solidFill>
                  <a:schemeClr val="tx1"/>
                </a:solidFill>
              </a:rPr>
              <a:t>FAIR Plan policies </a:t>
            </a:r>
            <a:br>
              <a:rPr lang="en-US" sz="2400" b="1" dirty="0">
                <a:solidFill>
                  <a:schemeClr val="tx1"/>
                </a:solidFill>
              </a:rPr>
            </a:br>
            <a:r>
              <a:rPr lang="en-US" sz="2400" b="1" dirty="0">
                <a:solidFill>
                  <a:schemeClr val="tx1"/>
                </a:solidFill>
              </a:rPr>
              <a:t>and wildfire risk</a:t>
            </a:r>
          </a:p>
        </p:txBody>
      </p:sp>
      <p:sp>
        <p:nvSpPr>
          <p:cNvPr id="9" name="TextBox 8">
            <a:extLst>
              <a:ext uri="{FF2B5EF4-FFF2-40B4-BE49-F238E27FC236}">
                <a16:creationId xmlns:a16="http://schemas.microsoft.com/office/drawing/2014/main" id="{D178B53C-53E0-42CF-A36D-67CC4E5E4B52}"/>
              </a:ext>
            </a:extLst>
          </p:cNvPr>
          <p:cNvSpPr txBox="1"/>
          <p:nvPr/>
        </p:nvSpPr>
        <p:spPr>
          <a:xfrm>
            <a:off x="1422681" y="4596704"/>
            <a:ext cx="3377919" cy="1569660"/>
          </a:xfrm>
          <a:prstGeom prst="rect">
            <a:avLst/>
          </a:prstGeom>
          <a:noFill/>
        </p:spPr>
        <p:txBody>
          <a:bodyPr wrap="square" rtlCol="0">
            <a:spAutoFit/>
          </a:bodyPr>
          <a:lstStyle/>
          <a:p>
            <a:r>
              <a:rPr lang="en-US" sz="2400" b="1" dirty="0">
                <a:solidFill>
                  <a:schemeClr val="tx1"/>
                </a:solidFill>
              </a:rPr>
              <a:t>Areas of lower concentration of </a:t>
            </a:r>
            <a:br>
              <a:rPr lang="en-US" sz="2400" b="1" dirty="0">
                <a:solidFill>
                  <a:schemeClr val="tx1"/>
                </a:solidFill>
              </a:rPr>
            </a:br>
            <a:r>
              <a:rPr lang="en-US" sz="2400" b="1" dirty="0">
                <a:solidFill>
                  <a:schemeClr val="tx1"/>
                </a:solidFill>
              </a:rPr>
              <a:t>FAIR Plan policies </a:t>
            </a:r>
            <a:br>
              <a:rPr lang="en-US" sz="2400" b="1" dirty="0">
                <a:solidFill>
                  <a:schemeClr val="tx1"/>
                </a:solidFill>
              </a:rPr>
            </a:br>
            <a:r>
              <a:rPr lang="en-US" sz="2400" b="1" dirty="0">
                <a:solidFill>
                  <a:schemeClr val="tx1"/>
                </a:solidFill>
              </a:rPr>
              <a:t>and wildfire risk</a:t>
            </a:r>
          </a:p>
        </p:txBody>
      </p:sp>
      <p:sp>
        <p:nvSpPr>
          <p:cNvPr id="2" name="Title 1">
            <a:extLst>
              <a:ext uri="{FF2B5EF4-FFF2-40B4-BE49-F238E27FC236}">
                <a16:creationId xmlns:a16="http://schemas.microsoft.com/office/drawing/2014/main" id="{F3C7A6DE-93A7-4E8B-B04F-C80BE9930E7B}"/>
              </a:ext>
            </a:extLst>
          </p:cNvPr>
          <p:cNvSpPr>
            <a:spLocks noGrp="1"/>
          </p:cNvSpPr>
          <p:nvPr>
            <p:ph type="title"/>
          </p:nvPr>
        </p:nvSpPr>
        <p:spPr>
          <a:xfrm>
            <a:off x="381000" y="222831"/>
            <a:ext cx="4863577" cy="2215991"/>
          </a:xfrm>
        </p:spPr>
        <p:txBody>
          <a:bodyPr/>
          <a:lstStyle/>
          <a:p>
            <a:pPr algn="l"/>
            <a:r>
              <a:rPr lang="en-US" dirty="0"/>
              <a:t>Concentration</a:t>
            </a:r>
            <a:br>
              <a:rPr lang="en-US" dirty="0"/>
            </a:br>
            <a:r>
              <a:rPr lang="en-US" dirty="0"/>
              <a:t>of FAIR Plan</a:t>
            </a:r>
            <a:br>
              <a:rPr lang="en-US" dirty="0"/>
            </a:br>
            <a:r>
              <a:rPr lang="en-US" dirty="0"/>
              <a:t>policies and</a:t>
            </a:r>
            <a:br>
              <a:rPr lang="en-US" dirty="0"/>
            </a:br>
            <a:r>
              <a:rPr lang="en-US" dirty="0"/>
              <a:t>wildfire risk</a:t>
            </a:r>
          </a:p>
        </p:txBody>
      </p:sp>
      <p:sp>
        <p:nvSpPr>
          <p:cNvPr id="4" name="Title 1">
            <a:extLst>
              <a:ext uri="{FF2B5EF4-FFF2-40B4-BE49-F238E27FC236}">
                <a16:creationId xmlns:a16="http://schemas.microsoft.com/office/drawing/2014/main" id="{AB136498-3453-440E-DA67-CDDB59908341}"/>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algn="ctr"/>
            <a:r>
              <a:rPr lang="en-US" sz="1400" b="0" dirty="0">
                <a:latin typeface="Segoe UI"/>
                <a:ea typeface="Segoe UI Black"/>
              </a:rPr>
              <a:t>9</a:t>
            </a:r>
          </a:p>
        </p:txBody>
      </p:sp>
      <p:pic>
        <p:nvPicPr>
          <p:cNvPr id="10" name="Picture 9" descr="A picture containing text&#10;&#10;Description automatically generated">
            <a:extLst>
              <a:ext uri="{FF2B5EF4-FFF2-40B4-BE49-F238E27FC236}">
                <a16:creationId xmlns:a16="http://schemas.microsoft.com/office/drawing/2014/main" id="{222A600D-E95B-F1D3-7B57-97C6EF3CC6C6}"/>
              </a:ext>
            </a:extLst>
          </p:cNvPr>
          <p:cNvPicPr>
            <a:picLocks noChangeAspect="1"/>
          </p:cNvPicPr>
          <p:nvPr/>
        </p:nvPicPr>
        <p:blipFill rotWithShape="1">
          <a:blip r:embed="rId3"/>
          <a:srcRect t="5151" r="25597" b="29894"/>
          <a:stretch/>
        </p:blipFill>
        <p:spPr>
          <a:xfrm>
            <a:off x="3096616" y="5118"/>
            <a:ext cx="6194523" cy="7016172"/>
          </a:xfrm>
          <a:prstGeom prst="rect">
            <a:avLst/>
          </a:prstGeom>
          <a:ln>
            <a:noFill/>
          </a:ln>
          <a:effectLst>
            <a:outerShdw blurRad="292100" dist="139700" dir="2700000" algn="tl" rotWithShape="0">
              <a:srgbClr val="333333">
                <a:alpha val="65000"/>
              </a:srgbClr>
            </a:outerShdw>
          </a:effectLst>
        </p:spPr>
      </p:pic>
      <p:sp>
        <p:nvSpPr>
          <p:cNvPr id="3" name="Arrow: Right 2">
            <a:extLst>
              <a:ext uri="{FF2B5EF4-FFF2-40B4-BE49-F238E27FC236}">
                <a16:creationId xmlns:a16="http://schemas.microsoft.com/office/drawing/2014/main" id="{260A0CE7-7EE0-4680-B5F2-A40176C9DF98}"/>
              </a:ext>
            </a:extLst>
          </p:cNvPr>
          <p:cNvSpPr/>
          <p:nvPr/>
        </p:nvSpPr>
        <p:spPr>
          <a:xfrm rot="19479214">
            <a:off x="4088609" y="435956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6853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24BD4-C851-40F6-A7DE-EB310AD6A2FF}"/>
              </a:ext>
            </a:extLst>
          </p:cNvPr>
          <p:cNvPicPr>
            <a:picLocks noChangeAspect="1"/>
          </p:cNvPicPr>
          <p:nvPr/>
        </p:nvPicPr>
        <p:blipFill rotWithShape="1">
          <a:blip r:embed="rId3">
            <a:extLst>
              <a:ext uri="{28A0092B-C50C-407E-A947-70E740481C1C}">
                <a14:useLocalDpi xmlns:a14="http://schemas.microsoft.com/office/drawing/2010/main" val="0"/>
              </a:ext>
            </a:extLst>
          </a:blip>
          <a:srcRect r="25585"/>
          <a:stretch/>
        </p:blipFill>
        <p:spPr>
          <a:xfrm>
            <a:off x="0" y="-10328"/>
            <a:ext cx="9144000" cy="6900863"/>
          </a:xfrm>
          <a:prstGeom prst="rect">
            <a:avLst/>
          </a:prstGeom>
        </p:spPr>
      </p:pic>
      <p:sp>
        <p:nvSpPr>
          <p:cNvPr id="7" name="object 7"/>
          <p:cNvSpPr txBox="1"/>
          <p:nvPr/>
        </p:nvSpPr>
        <p:spPr>
          <a:xfrm>
            <a:off x="152400" y="762000"/>
            <a:ext cx="8686800" cy="4893005"/>
          </a:xfrm>
          <a:prstGeom prst="rect">
            <a:avLst/>
          </a:prstGeom>
        </p:spPr>
        <p:txBody>
          <a:bodyPr vert="horz" wrap="square" lIns="0" tIns="14604" rIns="0" bIns="0" rtlCol="0">
            <a:spAutoFit/>
          </a:bodyPr>
          <a:lstStyle/>
          <a:p>
            <a:pPr marL="12700" marR="5080" lvl="0" indent="0" algn="ctr" defTabSz="914400" eaLnBrk="1" fontAlgn="auto" latinLnBrk="0" hangingPunct="1">
              <a:lnSpc>
                <a:spcPct val="99600"/>
              </a:lnSpc>
              <a:spcBef>
                <a:spcPts val="114"/>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rPr>
              <a:t>Questions?</a:t>
            </a:r>
          </a:p>
          <a:p>
            <a:pPr marL="12700" marR="5080" lvl="0" indent="0" algn="ctr" defTabSz="914400" eaLnBrk="1" fontAlgn="auto" latinLnBrk="0" hangingPunct="1">
              <a:lnSpc>
                <a:spcPct val="99600"/>
              </a:lnSpc>
              <a:spcBef>
                <a:spcPts val="114"/>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rPr>
              <a:t>File a Complaint</a:t>
            </a:r>
          </a:p>
          <a:p>
            <a:pPr marL="12700" marR="5080" lvl="0" indent="0" algn="ctr" defTabSz="914400" eaLnBrk="1" fontAlgn="auto" latinLnBrk="0" hangingPunct="1">
              <a:lnSpc>
                <a:spcPct val="99600"/>
              </a:lnSpc>
              <a:spcBef>
                <a:spcPts val="114"/>
              </a:spcBef>
              <a:spcAft>
                <a:spcPts val="0"/>
              </a:spcAft>
              <a:buClrTx/>
              <a:buSzTx/>
              <a:buFontTx/>
              <a:buNone/>
              <a:tabLst/>
              <a:defRPr/>
            </a:pPr>
            <a:endPar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a:p>
            <a:pPr marL="12700" marR="5080" lvl="0" indent="0" algn="ctr" defTabSz="914400" eaLnBrk="1" fontAlgn="auto" latinLnBrk="0" hangingPunct="1">
              <a:lnSpc>
                <a:spcPct val="99600"/>
              </a:lnSpc>
              <a:spcBef>
                <a:spcPts val="114"/>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rPr>
              <a:t>1-800-927-4357</a:t>
            </a:r>
          </a:p>
          <a:p>
            <a:pPr marL="12700" marR="5080" lvl="0" indent="0" algn="ctr" defTabSz="914400" eaLnBrk="1" fontAlgn="auto" latinLnBrk="0" hangingPunct="1">
              <a:lnSpc>
                <a:spcPct val="99600"/>
              </a:lnSpc>
              <a:spcBef>
                <a:spcPts val="114"/>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rPr>
              <a:t>insurance.ca.gov</a:t>
            </a:r>
          </a:p>
          <a:p>
            <a:pPr marL="12700" marR="5080" lvl="0" indent="0" algn="ctr" defTabSz="914400" eaLnBrk="1" fontAlgn="auto" latinLnBrk="0" hangingPunct="1">
              <a:lnSpc>
                <a:spcPct val="99600"/>
              </a:lnSpc>
              <a:spcBef>
                <a:spcPts val="114"/>
              </a:spcBef>
              <a:spcAft>
                <a:spcPts val="0"/>
              </a:spcAft>
              <a:buClrTx/>
              <a:buSzTx/>
              <a:buFontTx/>
              <a:buNone/>
              <a:tabLst/>
              <a:defRPr/>
            </a:pPr>
            <a:endPar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a:p>
            <a:pPr marL="12700" marR="5080" lvl="0" indent="0" algn="ctr" defTabSz="914400" eaLnBrk="1" fontAlgn="auto" latinLnBrk="0" hangingPunct="1">
              <a:lnSpc>
                <a:spcPct val="99600"/>
              </a:lnSpc>
              <a:spcBef>
                <a:spcPts val="114"/>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rPr>
              <a:t>Consumer Alerts</a:t>
            </a:r>
            <a:endParaRPr kumimoji="0"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3334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186CF-A974-40BA-A655-7B8B16122BB3}"/>
              </a:ext>
            </a:extLst>
          </p:cNvPr>
          <p:cNvPicPr>
            <a:picLocks noChangeAspect="1"/>
          </p:cNvPicPr>
          <p:nvPr/>
        </p:nvPicPr>
        <p:blipFill rotWithShape="1">
          <a:blip r:embed="rId3">
            <a:extLst>
              <a:ext uri="{28A0092B-C50C-407E-A947-70E740481C1C}">
                <a14:useLocalDpi xmlns:a14="http://schemas.microsoft.com/office/drawing/2010/main" val="0"/>
              </a:ext>
            </a:extLst>
          </a:blip>
          <a:srcRect r="25585"/>
          <a:stretch/>
        </p:blipFill>
        <p:spPr>
          <a:xfrm>
            <a:off x="-8965" y="-42863"/>
            <a:ext cx="9144000" cy="6900863"/>
          </a:xfrm>
          <a:prstGeom prst="rect">
            <a:avLst/>
          </a:prstGeom>
        </p:spPr>
      </p:pic>
      <p:sp>
        <p:nvSpPr>
          <p:cNvPr id="10" name="Content Placeholder 17">
            <a:extLst>
              <a:ext uri="{FF2B5EF4-FFF2-40B4-BE49-F238E27FC236}">
                <a16:creationId xmlns:a16="http://schemas.microsoft.com/office/drawing/2014/main" id="{81A23D68-2D0B-4969-A14F-EC4CBC8AC728}"/>
              </a:ext>
            </a:extLst>
          </p:cNvPr>
          <p:cNvSpPr txBox="1">
            <a:spLocks/>
          </p:cNvSpPr>
          <p:nvPr/>
        </p:nvSpPr>
        <p:spPr>
          <a:xfrm>
            <a:off x="352760" y="1366632"/>
            <a:ext cx="4366308" cy="4424568"/>
          </a:xfrm>
          <a:prstGeom prst="rect">
            <a:avLst/>
          </a:prstGeom>
        </p:spPr>
        <p:txBody>
          <a:bodyPr vert="horz" lIns="68580" tIns="34290" rIns="68580" bIns="3429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50"/>
              </a:spcAft>
              <a:defRPr/>
            </a:pPr>
            <a:r>
              <a:rPr lang="en-US" sz="1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Inflation is creating unprecedented financial stress to insurance markets.</a:t>
            </a:r>
          </a:p>
          <a:p>
            <a:pPr>
              <a:lnSpc>
                <a:spcPct val="100000"/>
              </a:lnSpc>
              <a:spcAft>
                <a:spcPts val="450"/>
              </a:spcAft>
              <a:defRPr/>
            </a:pPr>
            <a:r>
              <a:rPr lang="en-US" sz="1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Increased costs of rebuilding, supplies, materials, auto parts along with labor shortages, among other costs, are affecting insurance markets.</a:t>
            </a:r>
          </a:p>
          <a:p>
            <a:pPr>
              <a:lnSpc>
                <a:spcPct val="100000"/>
              </a:lnSpc>
              <a:spcAft>
                <a:spcPts val="450"/>
              </a:spcAft>
              <a:defRPr/>
            </a:pPr>
            <a:r>
              <a:rPr lang="en-US" sz="1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Reinsurance is harder to find and is costlier as catastrophes grow around the world.</a:t>
            </a:r>
          </a:p>
          <a:p>
            <a:pPr>
              <a:lnSpc>
                <a:spcPct val="100000"/>
              </a:lnSpc>
              <a:spcAft>
                <a:spcPts val="450"/>
              </a:spcAft>
              <a:defRPr/>
            </a:pPr>
            <a:r>
              <a:rPr lang="en-US" sz="1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As risk grows, insurance markets are contracting to protect solvency, meet financial obligations and regulatory mandates. </a:t>
            </a:r>
          </a:p>
          <a:p>
            <a:pPr marL="0" indent="0">
              <a:lnSpc>
                <a:spcPts val="2300"/>
              </a:lnSpc>
              <a:spcAft>
                <a:spcPts val="450"/>
              </a:spcAft>
              <a:buNone/>
              <a:defRPr/>
            </a:pPr>
            <a:endParaRPr lang="en-US" sz="2400" dirty="0">
              <a:solidFill>
                <a:schemeClr val="bg1"/>
              </a:solidFill>
              <a:latin typeface="Georgia" panose="02040502050405020303" pitchFamily="18" charset="0"/>
              <a:cs typeface="Arial" panose="020B0604020202020204" pitchFamily="34" charset="0"/>
            </a:endParaRPr>
          </a:p>
          <a:p>
            <a:pPr marL="0" indent="0">
              <a:lnSpc>
                <a:spcPts val="2300"/>
              </a:lnSpc>
              <a:spcAft>
                <a:spcPts val="450"/>
              </a:spcAft>
              <a:buNone/>
              <a:defRPr/>
            </a:pPr>
            <a:endParaRPr lang="en-US" sz="2400" dirty="0">
              <a:solidFill>
                <a:schemeClr val="bg1"/>
              </a:solidFill>
              <a:latin typeface="Georgia" panose="02040502050405020303" pitchFamily="18" charset="0"/>
              <a:cs typeface="Arial" panose="020B0604020202020204" pitchFamily="34" charset="0"/>
            </a:endParaRPr>
          </a:p>
        </p:txBody>
      </p:sp>
      <p:sp>
        <p:nvSpPr>
          <p:cNvPr id="11" name="object 7">
            <a:extLst>
              <a:ext uri="{FF2B5EF4-FFF2-40B4-BE49-F238E27FC236}">
                <a16:creationId xmlns:a16="http://schemas.microsoft.com/office/drawing/2014/main" id="{75284F6B-885A-47F6-BDC1-35D5A2069753}"/>
              </a:ext>
            </a:extLst>
          </p:cNvPr>
          <p:cNvSpPr txBox="1"/>
          <p:nvPr/>
        </p:nvSpPr>
        <p:spPr>
          <a:xfrm>
            <a:off x="428065" y="559705"/>
            <a:ext cx="8458200" cy="568744"/>
          </a:xfrm>
          <a:prstGeom prst="rect">
            <a:avLst/>
          </a:prstGeom>
        </p:spPr>
        <p:txBody>
          <a:bodyPr vert="horz" wrap="square" lIns="0" tIns="14604" rIns="0" bIns="0" rtlCol="0">
            <a:spAutoFit/>
          </a:bodyPr>
          <a:lstStyle/>
          <a:p>
            <a:pPr marL="12700" marR="5080">
              <a:lnSpc>
                <a:spcPct val="99600"/>
              </a:lnSpc>
              <a:spcBef>
                <a:spcPts val="114"/>
              </a:spcBef>
            </a:pPr>
            <a:r>
              <a:rPr lang="en-US" sz="3600" b="1" spc="-14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rPr>
              <a:t>The Insurance Market</a:t>
            </a:r>
            <a:endParaRPr sz="3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endParaRPr>
          </a:p>
        </p:txBody>
      </p:sp>
      <p:grpSp>
        <p:nvGrpSpPr>
          <p:cNvPr id="2" name="Group 1">
            <a:extLst>
              <a:ext uri="{FF2B5EF4-FFF2-40B4-BE49-F238E27FC236}">
                <a16:creationId xmlns:a16="http://schemas.microsoft.com/office/drawing/2014/main" id="{9C3344BE-7FC4-43C8-9F6A-7CDE4DA3DEDD}"/>
              </a:ext>
            </a:extLst>
          </p:cNvPr>
          <p:cNvGrpSpPr/>
          <p:nvPr/>
        </p:nvGrpSpPr>
        <p:grpSpPr>
          <a:xfrm>
            <a:off x="5071827" y="2057400"/>
            <a:ext cx="3843573" cy="2936205"/>
            <a:chOff x="4885559" y="2057400"/>
            <a:chExt cx="3843573" cy="2936205"/>
          </a:xfrm>
        </p:grpSpPr>
        <p:sp>
          <p:nvSpPr>
            <p:cNvPr id="3" name="Rectangle: Diagonal Corners Snipped 2">
              <a:extLst>
                <a:ext uri="{FF2B5EF4-FFF2-40B4-BE49-F238E27FC236}">
                  <a16:creationId xmlns:a16="http://schemas.microsoft.com/office/drawing/2014/main" id="{5AD16D9A-1ADE-4ECE-9DE3-0BF77FAAFBC7}"/>
                </a:ext>
              </a:extLst>
            </p:cNvPr>
            <p:cNvSpPr/>
            <p:nvPr/>
          </p:nvSpPr>
          <p:spPr>
            <a:xfrm>
              <a:off x="4885559" y="2057400"/>
              <a:ext cx="3843573" cy="2936205"/>
            </a:xfrm>
            <a:prstGeom prst="snip2DiagRect">
              <a:avLst/>
            </a:prstGeom>
            <a:solidFill>
              <a:srgbClr val="1F4390">
                <a:alpha val="6509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7" name="object 7">
              <a:extLst>
                <a:ext uri="{FF2B5EF4-FFF2-40B4-BE49-F238E27FC236}">
                  <a16:creationId xmlns:a16="http://schemas.microsoft.com/office/drawing/2014/main" id="{FBD6BD2E-CED9-4B0E-B335-FABC87D88E98}"/>
                </a:ext>
              </a:extLst>
            </p:cNvPr>
            <p:cNvSpPr txBox="1"/>
            <p:nvPr/>
          </p:nvSpPr>
          <p:spPr>
            <a:xfrm>
              <a:off x="5026805" y="2517499"/>
              <a:ext cx="3561080" cy="2015294"/>
            </a:xfrm>
            <a:prstGeom prst="rect">
              <a:avLst/>
            </a:prstGeom>
            <a:ln>
              <a:noFill/>
            </a:ln>
          </p:spPr>
          <p:txBody>
            <a:bodyPr vert="horz" wrap="square" lIns="0" tIns="14604" rIns="0" bIns="0" rtlCol="0">
              <a:spAutoFit/>
            </a:bodyPr>
            <a:lstStyle/>
            <a:p>
              <a:pPr marL="12700" marR="5080" algn="ctr">
                <a:lnSpc>
                  <a:spcPct val="99600"/>
                </a:lnSpc>
                <a:spcBef>
                  <a:spcPts val="114"/>
                </a:spcBef>
              </a:pPr>
              <a:r>
                <a:rPr lang="en-US" sz="2600" spc="-15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rPr>
                <a:t>Natural disasters &amp; global inflation have increased insured losses and costs worldwide like never before. </a:t>
              </a:r>
              <a:endParaRPr sz="2600" spc="-15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endParaRPr>
            </a:p>
          </p:txBody>
        </p:sp>
      </p:grpSp>
      <p:pic>
        <p:nvPicPr>
          <p:cNvPr id="9" name="Picture 8">
            <a:extLst>
              <a:ext uri="{FF2B5EF4-FFF2-40B4-BE49-F238E27FC236}">
                <a16:creationId xmlns:a16="http://schemas.microsoft.com/office/drawing/2014/main" id="{633CDD62-0E66-4B28-AA38-B4311B3674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046" y="76200"/>
            <a:ext cx="1538622" cy="543647"/>
          </a:xfrm>
          <a:prstGeom prst="rect">
            <a:avLst/>
          </a:prstGeom>
        </p:spPr>
      </p:pic>
    </p:spTree>
    <p:extLst>
      <p:ext uri="{BB962C8B-B14F-4D97-AF65-F5344CB8AC3E}">
        <p14:creationId xmlns:p14="http://schemas.microsoft.com/office/powerpoint/2010/main" val="1794401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186CF-A974-40BA-A655-7B8B16122BB3}"/>
              </a:ext>
            </a:extLst>
          </p:cNvPr>
          <p:cNvPicPr>
            <a:picLocks noChangeAspect="1"/>
          </p:cNvPicPr>
          <p:nvPr/>
        </p:nvPicPr>
        <p:blipFill rotWithShape="1">
          <a:blip r:embed="rId3">
            <a:extLst>
              <a:ext uri="{28A0092B-C50C-407E-A947-70E740481C1C}">
                <a14:useLocalDpi xmlns:a14="http://schemas.microsoft.com/office/drawing/2010/main" val="0"/>
              </a:ext>
            </a:extLst>
          </a:blip>
          <a:srcRect r="25585"/>
          <a:stretch/>
        </p:blipFill>
        <p:spPr>
          <a:xfrm>
            <a:off x="0" y="-42863"/>
            <a:ext cx="9144000" cy="6900863"/>
          </a:xfrm>
          <a:prstGeom prst="rect">
            <a:avLst/>
          </a:prstGeom>
        </p:spPr>
      </p:pic>
      <p:sp>
        <p:nvSpPr>
          <p:cNvPr id="15" name="Content Placeholder 17">
            <a:extLst>
              <a:ext uri="{FF2B5EF4-FFF2-40B4-BE49-F238E27FC236}">
                <a16:creationId xmlns:a16="http://schemas.microsoft.com/office/drawing/2014/main" id="{AFA3B108-E281-493C-A48B-12C2DA815ED6}"/>
              </a:ext>
            </a:extLst>
          </p:cNvPr>
          <p:cNvSpPr txBox="1">
            <a:spLocks/>
          </p:cNvSpPr>
          <p:nvPr/>
        </p:nvSpPr>
        <p:spPr>
          <a:xfrm>
            <a:off x="457201" y="3200400"/>
            <a:ext cx="8153400" cy="2667000"/>
          </a:xfrm>
          <a:prstGeom prst="rect">
            <a:avLst/>
          </a:prstGeom>
        </p:spPr>
        <p:txBody>
          <a:bodyPr vert="horz" lIns="68580" tIns="34290" rIns="68580" bIns="3429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800"/>
              </a:lnSpc>
              <a:spcAft>
                <a:spcPts val="450"/>
              </a:spcAft>
              <a:buNone/>
              <a:defRPr/>
            </a:pPr>
            <a:r>
              <a:rPr lang="en-US" sz="24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The property insurance market in the country (specifically in large states like California) is changing quickly. </a:t>
            </a:r>
            <a:endParaRPr lang="en-US" sz="16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marL="0" indent="0" algn="ctr">
              <a:lnSpc>
                <a:spcPts val="2800"/>
              </a:lnSpc>
              <a:spcAft>
                <a:spcPts val="450"/>
              </a:spcAft>
              <a:buNone/>
              <a:defRPr/>
            </a:pPr>
            <a:r>
              <a:rPr lang="en-US" sz="24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Since 2022 alone — 7 of top 12 insurance companies have paused or restricted new business despite rate increases approved or pending with Department of Insurance.</a:t>
            </a:r>
          </a:p>
          <a:p>
            <a:pPr marL="0" indent="0">
              <a:lnSpc>
                <a:spcPts val="2800"/>
              </a:lnSpc>
              <a:spcAft>
                <a:spcPts val="450"/>
              </a:spcAft>
              <a:buNone/>
              <a:defRPr/>
            </a:pPr>
            <a:endParaRPr lang="en-US" sz="2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
        <p:nvSpPr>
          <p:cNvPr id="16" name="object 7">
            <a:extLst>
              <a:ext uri="{FF2B5EF4-FFF2-40B4-BE49-F238E27FC236}">
                <a16:creationId xmlns:a16="http://schemas.microsoft.com/office/drawing/2014/main" id="{7CB0797A-926E-4F44-86C6-0CF7393603D2}"/>
              </a:ext>
            </a:extLst>
          </p:cNvPr>
          <p:cNvSpPr txBox="1"/>
          <p:nvPr/>
        </p:nvSpPr>
        <p:spPr>
          <a:xfrm>
            <a:off x="330994" y="609600"/>
            <a:ext cx="8458200" cy="568744"/>
          </a:xfrm>
          <a:prstGeom prst="rect">
            <a:avLst/>
          </a:prstGeom>
        </p:spPr>
        <p:txBody>
          <a:bodyPr vert="horz" wrap="square" lIns="0" tIns="14604" rIns="0" bIns="0" rtlCol="0">
            <a:spAutoFit/>
          </a:bodyPr>
          <a:lstStyle/>
          <a:p>
            <a:pPr marL="12700" marR="5080">
              <a:lnSpc>
                <a:spcPct val="99600"/>
              </a:lnSpc>
              <a:spcBef>
                <a:spcPts val="114"/>
              </a:spcBef>
            </a:pPr>
            <a:r>
              <a:rPr lang="en-US" sz="3600" b="1" spc="-14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rPr>
              <a:t>California Context </a:t>
            </a:r>
            <a:endParaRPr sz="3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endParaRPr>
          </a:p>
        </p:txBody>
      </p:sp>
      <p:pic>
        <p:nvPicPr>
          <p:cNvPr id="6" name="Picture 5">
            <a:extLst>
              <a:ext uri="{FF2B5EF4-FFF2-40B4-BE49-F238E27FC236}">
                <a16:creationId xmlns:a16="http://schemas.microsoft.com/office/drawing/2014/main" id="{4D7FCBAD-B6D1-49A2-8FE9-9733302DE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046" y="152400"/>
            <a:ext cx="1538622" cy="543647"/>
          </a:xfrm>
          <a:prstGeom prst="rect">
            <a:avLst/>
          </a:prstGeom>
        </p:spPr>
      </p:pic>
      <p:grpSp>
        <p:nvGrpSpPr>
          <p:cNvPr id="8" name="Group 7">
            <a:extLst>
              <a:ext uri="{FF2B5EF4-FFF2-40B4-BE49-F238E27FC236}">
                <a16:creationId xmlns:a16="http://schemas.microsoft.com/office/drawing/2014/main" id="{31D92EB9-6D24-4C45-A0BF-5643E90CB057}"/>
              </a:ext>
            </a:extLst>
          </p:cNvPr>
          <p:cNvGrpSpPr/>
          <p:nvPr/>
        </p:nvGrpSpPr>
        <p:grpSpPr>
          <a:xfrm>
            <a:off x="690244" y="1709061"/>
            <a:ext cx="7844156" cy="1262739"/>
            <a:chOff x="4885559" y="2057400"/>
            <a:chExt cx="3843573" cy="2936205"/>
          </a:xfrm>
        </p:grpSpPr>
        <p:sp>
          <p:nvSpPr>
            <p:cNvPr id="9" name="Rectangle: Diagonal Corners Snipped 8">
              <a:extLst>
                <a:ext uri="{FF2B5EF4-FFF2-40B4-BE49-F238E27FC236}">
                  <a16:creationId xmlns:a16="http://schemas.microsoft.com/office/drawing/2014/main" id="{6D12051E-E888-4F36-9992-B19BF6C4DBD7}"/>
                </a:ext>
              </a:extLst>
            </p:cNvPr>
            <p:cNvSpPr/>
            <p:nvPr/>
          </p:nvSpPr>
          <p:spPr>
            <a:xfrm>
              <a:off x="4885559" y="2057400"/>
              <a:ext cx="3843573" cy="2936205"/>
            </a:xfrm>
            <a:prstGeom prst="snip2DiagRect">
              <a:avLst/>
            </a:prstGeom>
            <a:solidFill>
              <a:srgbClr val="1F4390">
                <a:alpha val="6509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0" name="object 7">
              <a:extLst>
                <a:ext uri="{FF2B5EF4-FFF2-40B4-BE49-F238E27FC236}">
                  <a16:creationId xmlns:a16="http://schemas.microsoft.com/office/drawing/2014/main" id="{488AC7F1-392B-43CD-A1F9-9DA5596830BA}"/>
                </a:ext>
              </a:extLst>
            </p:cNvPr>
            <p:cNvSpPr txBox="1"/>
            <p:nvPr/>
          </p:nvSpPr>
          <p:spPr>
            <a:xfrm>
              <a:off x="5026805" y="2517501"/>
              <a:ext cx="3561080" cy="2464231"/>
            </a:xfrm>
            <a:prstGeom prst="rect">
              <a:avLst/>
            </a:prstGeom>
            <a:ln>
              <a:noFill/>
            </a:ln>
          </p:spPr>
          <p:txBody>
            <a:bodyPr vert="horz" wrap="square" lIns="0" tIns="14604" rIns="0" bIns="0" rtlCol="0">
              <a:spAutoFit/>
            </a:bodyPr>
            <a:lstStyle/>
            <a:p>
              <a:pPr marL="12700" marR="5080" algn="ctr">
                <a:lnSpc>
                  <a:spcPct val="99600"/>
                </a:lnSpc>
                <a:spcBef>
                  <a:spcPts val="114"/>
                </a:spcBef>
              </a:pPr>
              <a:r>
                <a:rPr lang="en-US" sz="2800" spc="-15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rPr>
                <a:t>Top 12 Companies = </a:t>
              </a:r>
            </a:p>
            <a:p>
              <a:pPr marL="12700" marR="5080" algn="ctr">
                <a:lnSpc>
                  <a:spcPct val="99600"/>
                </a:lnSpc>
                <a:spcBef>
                  <a:spcPts val="114"/>
                </a:spcBef>
              </a:pPr>
              <a:r>
                <a:rPr lang="en-US" sz="2800" spc="-15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rPr>
                <a:t>85% of State’s Homeowners Market</a:t>
              </a:r>
            </a:p>
          </p:txBody>
        </p:sp>
      </p:grpSp>
    </p:spTree>
    <p:extLst>
      <p:ext uri="{BB962C8B-B14F-4D97-AF65-F5344CB8AC3E}">
        <p14:creationId xmlns:p14="http://schemas.microsoft.com/office/powerpoint/2010/main" val="194157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186CF-A974-40BA-A655-7B8B16122BB3}"/>
              </a:ext>
            </a:extLst>
          </p:cNvPr>
          <p:cNvPicPr>
            <a:picLocks noChangeAspect="1"/>
          </p:cNvPicPr>
          <p:nvPr/>
        </p:nvPicPr>
        <p:blipFill rotWithShape="1">
          <a:blip r:embed="rId3">
            <a:extLst>
              <a:ext uri="{28A0092B-C50C-407E-A947-70E740481C1C}">
                <a14:useLocalDpi xmlns:a14="http://schemas.microsoft.com/office/drawing/2010/main" val="0"/>
              </a:ext>
            </a:extLst>
          </a:blip>
          <a:srcRect r="25585"/>
          <a:stretch/>
        </p:blipFill>
        <p:spPr>
          <a:xfrm>
            <a:off x="0" y="-35859"/>
            <a:ext cx="9144000" cy="6900863"/>
          </a:xfrm>
          <a:prstGeom prst="rect">
            <a:avLst/>
          </a:prstGeom>
        </p:spPr>
      </p:pic>
      <p:sp>
        <p:nvSpPr>
          <p:cNvPr id="15" name="Content Placeholder 17">
            <a:extLst>
              <a:ext uri="{FF2B5EF4-FFF2-40B4-BE49-F238E27FC236}">
                <a16:creationId xmlns:a16="http://schemas.microsoft.com/office/drawing/2014/main" id="{AFA3B108-E281-493C-A48B-12C2DA815ED6}"/>
              </a:ext>
            </a:extLst>
          </p:cNvPr>
          <p:cNvSpPr txBox="1">
            <a:spLocks/>
          </p:cNvSpPr>
          <p:nvPr/>
        </p:nvSpPr>
        <p:spPr>
          <a:xfrm>
            <a:off x="855634" y="1970342"/>
            <a:ext cx="7513415" cy="2914420"/>
          </a:xfrm>
          <a:prstGeom prst="rect">
            <a:avLst/>
          </a:prstGeom>
        </p:spPr>
        <p:txBody>
          <a:bodyPr vert="horz" lIns="68580" tIns="34290" rIns="68580" bIns="3429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Aft>
                <a:spcPts val="450"/>
              </a:spcAft>
              <a:buNone/>
              <a:defRPr/>
            </a:pPr>
            <a:endParaRPr lang="en-US" sz="20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
        <p:nvSpPr>
          <p:cNvPr id="16" name="object 7">
            <a:extLst>
              <a:ext uri="{FF2B5EF4-FFF2-40B4-BE49-F238E27FC236}">
                <a16:creationId xmlns:a16="http://schemas.microsoft.com/office/drawing/2014/main" id="{7CB0797A-926E-4F44-86C6-0CF7393603D2}"/>
              </a:ext>
            </a:extLst>
          </p:cNvPr>
          <p:cNvSpPr txBox="1"/>
          <p:nvPr/>
        </p:nvSpPr>
        <p:spPr>
          <a:xfrm>
            <a:off x="330994" y="228600"/>
            <a:ext cx="8458200" cy="568744"/>
          </a:xfrm>
          <a:prstGeom prst="rect">
            <a:avLst/>
          </a:prstGeom>
        </p:spPr>
        <p:txBody>
          <a:bodyPr vert="horz" wrap="square" lIns="0" tIns="14604" rIns="0" bIns="0" rtlCol="0">
            <a:spAutoFit/>
          </a:bodyPr>
          <a:lstStyle/>
          <a:p>
            <a:pPr marL="12700" marR="5080">
              <a:lnSpc>
                <a:spcPct val="99600"/>
              </a:lnSpc>
              <a:spcBef>
                <a:spcPts val="114"/>
              </a:spcBef>
            </a:pPr>
            <a:r>
              <a:rPr lang="en-US" sz="3600" b="1" spc="-14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rPr>
              <a:t>California Context </a:t>
            </a:r>
            <a:endParaRPr sz="3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endParaRPr>
          </a:p>
        </p:txBody>
      </p:sp>
      <p:graphicFrame>
        <p:nvGraphicFramePr>
          <p:cNvPr id="8" name="Table 7">
            <a:extLst>
              <a:ext uri="{FF2B5EF4-FFF2-40B4-BE49-F238E27FC236}">
                <a16:creationId xmlns:a16="http://schemas.microsoft.com/office/drawing/2014/main" id="{EC127BB6-772A-4C2A-81C2-121663E9144B}"/>
              </a:ext>
            </a:extLst>
          </p:cNvPr>
          <p:cNvGraphicFramePr>
            <a:graphicFrameLocks noGrp="1"/>
          </p:cNvGraphicFramePr>
          <p:nvPr>
            <p:extLst>
              <p:ext uri="{D42A27DB-BD31-4B8C-83A1-F6EECF244321}">
                <p14:modId xmlns:p14="http://schemas.microsoft.com/office/powerpoint/2010/main" val="3204876490"/>
              </p:ext>
            </p:extLst>
          </p:nvPr>
        </p:nvGraphicFramePr>
        <p:xfrm>
          <a:off x="345141" y="809749"/>
          <a:ext cx="8534400" cy="5760720"/>
        </p:xfrm>
        <a:graphic>
          <a:graphicData uri="http://schemas.openxmlformats.org/drawingml/2006/table">
            <a:tbl>
              <a:tblPr firstRow="1" bandRow="1">
                <a:tableStyleId>{5C22544A-7EE6-4342-B048-85BDC9FD1C3A}</a:tableStyleId>
              </a:tblPr>
              <a:tblGrid>
                <a:gridCol w="2398059">
                  <a:extLst>
                    <a:ext uri="{9D8B030D-6E8A-4147-A177-3AD203B41FA5}">
                      <a16:colId xmlns:a16="http://schemas.microsoft.com/office/drawing/2014/main" val="2753549133"/>
                    </a:ext>
                  </a:extLst>
                </a:gridCol>
                <a:gridCol w="1066800">
                  <a:extLst>
                    <a:ext uri="{9D8B030D-6E8A-4147-A177-3AD203B41FA5}">
                      <a16:colId xmlns:a16="http://schemas.microsoft.com/office/drawing/2014/main" val="128856028"/>
                    </a:ext>
                  </a:extLst>
                </a:gridCol>
                <a:gridCol w="5069541">
                  <a:extLst>
                    <a:ext uri="{9D8B030D-6E8A-4147-A177-3AD203B41FA5}">
                      <a16:colId xmlns:a16="http://schemas.microsoft.com/office/drawing/2014/main" val="76918264"/>
                    </a:ext>
                  </a:extLst>
                </a:gridCol>
              </a:tblGrid>
              <a:tr h="507319">
                <a:tc>
                  <a:txBody>
                    <a:bodyPr/>
                    <a:lstStyle/>
                    <a:p>
                      <a:r>
                        <a:rPr lang="en-US" sz="1400" dirty="0">
                          <a:latin typeface="Segoe UI Semibold" panose="020B0702040204020203" pitchFamily="34" charset="0"/>
                          <a:cs typeface="Segoe UI Semibold" panose="020B0702040204020203" pitchFamily="34" charset="0"/>
                        </a:rPr>
                        <a:t>Insurance Group </a:t>
                      </a:r>
                      <a:br>
                        <a:rPr lang="en-US" sz="1400" dirty="0">
                          <a:latin typeface="Segoe UI Semibold" panose="020B0702040204020203" pitchFamily="34" charset="0"/>
                          <a:cs typeface="Segoe UI Semibold" panose="020B0702040204020203" pitchFamily="34" charset="0"/>
                        </a:rPr>
                      </a:br>
                      <a:r>
                        <a:rPr lang="en-US" sz="1400" dirty="0">
                          <a:latin typeface="Segoe UI Semibold" panose="020B0702040204020203" pitchFamily="34" charset="0"/>
                          <a:cs typeface="Segoe UI Semibold" panose="020B0702040204020203" pitchFamily="34" charset="0"/>
                        </a:rPr>
                        <a:t>and Ranking (2022)</a:t>
                      </a:r>
                    </a:p>
                  </a:txBody>
                  <a:tcPr/>
                </a:tc>
                <a:tc>
                  <a:txBody>
                    <a:bodyPr/>
                    <a:lstStyle/>
                    <a:p>
                      <a:r>
                        <a:rPr lang="en-US" sz="1400" dirty="0">
                          <a:latin typeface="Segoe UI Semibold" panose="020B0702040204020203" pitchFamily="34" charset="0"/>
                          <a:cs typeface="Segoe UI Semibold" panose="020B0702040204020203" pitchFamily="34" charset="0"/>
                        </a:rPr>
                        <a:t>Market Share</a:t>
                      </a:r>
                    </a:p>
                  </a:txBody>
                  <a:tcPr/>
                </a:tc>
                <a:tc>
                  <a:txBody>
                    <a:bodyPr/>
                    <a:lstStyle/>
                    <a:p>
                      <a:r>
                        <a:rPr lang="en-US" sz="1400" dirty="0">
                          <a:latin typeface="Segoe UI Semibold" panose="020B0702040204020203" pitchFamily="34" charset="0"/>
                          <a:cs typeface="Segoe UI Semibold" panose="020B0702040204020203" pitchFamily="34" charset="0"/>
                        </a:rPr>
                        <a:t>Major Actions in Homeowner Policies 2023</a:t>
                      </a:r>
                    </a:p>
                  </a:txBody>
                  <a:tcPr/>
                </a:tc>
                <a:extLst>
                  <a:ext uri="{0D108BD9-81ED-4DB2-BD59-A6C34878D82A}">
                    <a16:rowId xmlns:a16="http://schemas.microsoft.com/office/drawing/2014/main" val="248853693"/>
                  </a:ext>
                </a:extLst>
              </a:tr>
              <a:tr h="29842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Segoe UI Semibold" panose="020B0702040204020203" pitchFamily="34" charset="0"/>
                          <a:cs typeface="Segoe UI Semibold" panose="020B0702040204020203" pitchFamily="34" charset="0"/>
                        </a:rPr>
                        <a:t>1. State Farm</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Segoe UI Semibold" panose="020B0702040204020203" pitchFamily="34" charset="0"/>
                          <a:cs typeface="Segoe UI Semibold" panose="020B0702040204020203" pitchFamily="34" charset="0"/>
                        </a:rPr>
                        <a:t>21.22%</a:t>
                      </a:r>
                    </a:p>
                  </a:txBody>
                  <a:tcPr/>
                </a:tc>
                <a:tc>
                  <a:txBody>
                    <a:bodyPr/>
                    <a:lstStyle/>
                    <a:p>
                      <a:r>
                        <a:rPr lang="en-US" sz="1400" dirty="0">
                          <a:solidFill>
                            <a:schemeClr val="tx2"/>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Paused new policies and initiated non-renewal of 72,000 policies by 2025</a:t>
                      </a:r>
                    </a:p>
                    <a:p>
                      <a:endParaRPr lang="en-US" sz="200" dirty="0">
                        <a:solidFill>
                          <a:schemeClr val="tx2"/>
                        </a:solidFill>
                        <a:latin typeface="Segoe UI Semibold" panose="020B0702040204020203" pitchFamily="34" charset="0"/>
                        <a:cs typeface="Segoe UI Semibold" panose="020B0702040204020203" pitchFamily="34" charset="0"/>
                      </a:endParaRPr>
                    </a:p>
                  </a:txBody>
                  <a:tcPr/>
                </a:tc>
                <a:extLst>
                  <a:ext uri="{0D108BD9-81ED-4DB2-BD59-A6C34878D82A}">
                    <a16:rowId xmlns:a16="http://schemas.microsoft.com/office/drawing/2014/main" val="494399219"/>
                  </a:ext>
                </a:extLst>
              </a:tr>
              <a:tr h="439931">
                <a:tc>
                  <a:txBody>
                    <a:bodyPr/>
                    <a:lstStyle/>
                    <a:p>
                      <a:r>
                        <a:rPr lang="en-US" sz="1400" dirty="0">
                          <a:latin typeface="Segoe UI Semibold" panose="020B0702040204020203" pitchFamily="34" charset="0"/>
                          <a:cs typeface="Segoe UI Semibold" panose="020B0702040204020203" pitchFamily="34" charset="0"/>
                        </a:rPr>
                        <a:t>2. Farmers</a:t>
                      </a:r>
                    </a:p>
                    <a:p>
                      <a:r>
                        <a:rPr lang="en-US" sz="1000" dirty="0">
                          <a:latin typeface="Segoe UI Semibold" panose="020B0702040204020203" pitchFamily="34" charset="0"/>
                          <a:cs typeface="Segoe UI Semibold" panose="020B0702040204020203" pitchFamily="34" charset="0"/>
                        </a:rPr>
                        <a:t>(10 companies)</a:t>
                      </a:r>
                    </a:p>
                  </a:txBody>
                  <a:tcPr/>
                </a:tc>
                <a:tc>
                  <a:txBody>
                    <a:bodyPr/>
                    <a:lstStyle/>
                    <a:p>
                      <a:r>
                        <a:rPr lang="en-US" sz="1400" dirty="0">
                          <a:latin typeface="Segoe UI Semibold" panose="020B0702040204020203" pitchFamily="34" charset="0"/>
                          <a:cs typeface="Segoe UI Semibold" panose="020B0702040204020203" pitchFamily="34" charset="0"/>
                        </a:rPr>
                        <a:t>14.9%</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tx2"/>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Writing new policies with 7,000 monthly limit</a:t>
                      </a:r>
                    </a:p>
                  </a:txBody>
                  <a:tcPr/>
                </a:tc>
                <a:extLst>
                  <a:ext uri="{0D108BD9-81ED-4DB2-BD59-A6C34878D82A}">
                    <a16:rowId xmlns:a16="http://schemas.microsoft.com/office/drawing/2014/main" val="383479821"/>
                  </a:ext>
                </a:extLst>
              </a:tr>
              <a:tr h="298423">
                <a:tc>
                  <a:txBody>
                    <a:bodyPr/>
                    <a:lstStyle/>
                    <a:p>
                      <a:r>
                        <a:rPr lang="en-US" sz="1400" dirty="0">
                          <a:latin typeface="Segoe UI Semibold" panose="020B0702040204020203" pitchFamily="34" charset="0"/>
                          <a:cs typeface="Segoe UI Semibold" panose="020B0702040204020203" pitchFamily="34" charset="0"/>
                        </a:rPr>
                        <a:t>3. CSAA</a:t>
                      </a:r>
                    </a:p>
                    <a:p>
                      <a:pPr marL="0" marR="0" lvl="0" indent="0" defTabSz="914400" eaLnBrk="1" fontAlgn="auto" latinLnBrk="0" hangingPunct="1">
                        <a:lnSpc>
                          <a:spcPct val="100000"/>
                        </a:lnSpc>
                        <a:spcBef>
                          <a:spcPts val="0"/>
                        </a:spcBef>
                        <a:spcAft>
                          <a:spcPts val="0"/>
                        </a:spcAft>
                        <a:buClrTx/>
                        <a:buSzTx/>
                        <a:buFontTx/>
                        <a:buNone/>
                        <a:tabLst/>
                        <a:defRPr/>
                      </a:pPr>
                      <a:r>
                        <a:rPr lang="en-US" sz="1000" dirty="0">
                          <a:latin typeface="Segoe UI Semibold" panose="020B0702040204020203" pitchFamily="34" charset="0"/>
                          <a:cs typeface="Segoe UI Semibold" panose="020B0702040204020203" pitchFamily="34" charset="0"/>
                        </a:rPr>
                        <a:t>(2 companies)</a:t>
                      </a:r>
                    </a:p>
                  </a:txBody>
                  <a:tcPr/>
                </a:tc>
                <a:tc>
                  <a:txBody>
                    <a:bodyPr/>
                    <a:lstStyle/>
                    <a:p>
                      <a:r>
                        <a:rPr lang="en-US" sz="1400" dirty="0">
                          <a:latin typeface="Segoe UI Semibold" panose="020B0702040204020203" pitchFamily="34" charset="0"/>
                          <a:cs typeface="Segoe UI Semibold" panose="020B0702040204020203" pitchFamily="34" charset="0"/>
                        </a:rPr>
                        <a:t>6.9%</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Writing new policies with no change</a:t>
                      </a:r>
                    </a:p>
                    <a:p>
                      <a:pPr marL="0" marR="0" lvl="0" indent="0" defTabSz="914400" eaLnBrk="1" fontAlgn="auto" latinLnBrk="0" hangingPunct="1">
                        <a:lnSpc>
                          <a:spcPct val="100000"/>
                        </a:lnSpc>
                        <a:spcBef>
                          <a:spcPts val="0"/>
                        </a:spcBef>
                        <a:spcAft>
                          <a:spcPts val="0"/>
                        </a:spcAft>
                        <a:buClrTx/>
                        <a:buSzTx/>
                        <a:buFontTx/>
                        <a:buNone/>
                        <a:tabLst/>
                        <a:defRPr/>
                      </a:pPr>
                      <a:endParaRPr lang="en-US" sz="1000" dirty="0">
                        <a:latin typeface="Segoe UI Semibold" panose="020B0702040204020203" pitchFamily="34" charset="0"/>
                        <a:cs typeface="Segoe UI Semibold" panose="020B0702040204020203" pitchFamily="34" charset="0"/>
                      </a:endParaRPr>
                    </a:p>
                  </a:txBody>
                  <a:tcPr/>
                </a:tc>
                <a:extLst>
                  <a:ext uri="{0D108BD9-81ED-4DB2-BD59-A6C34878D82A}">
                    <a16:rowId xmlns:a16="http://schemas.microsoft.com/office/drawing/2014/main" val="3742756982"/>
                  </a:ext>
                </a:extLst>
              </a:tr>
              <a:tr h="194127">
                <a:tc>
                  <a:txBody>
                    <a:bodyPr/>
                    <a:lstStyle/>
                    <a:p>
                      <a:r>
                        <a:rPr lang="en-US" sz="1400" dirty="0">
                          <a:latin typeface="Segoe UI Semibold" panose="020B0702040204020203" pitchFamily="34" charset="0"/>
                          <a:cs typeface="Segoe UI Semibold" panose="020B0702040204020203" pitchFamily="34" charset="0"/>
                        </a:rPr>
                        <a:t>4. Liberty Mutual</a:t>
                      </a:r>
                    </a:p>
                    <a:p>
                      <a:r>
                        <a:rPr lang="en-US" sz="1000" dirty="0">
                          <a:latin typeface="Segoe UI Semibold" panose="020B0702040204020203" pitchFamily="34" charset="0"/>
                          <a:cs typeface="Segoe UI Semibold" panose="020B0702040204020203" pitchFamily="34" charset="0"/>
                        </a:rPr>
                        <a:t>(6 companies)</a:t>
                      </a:r>
                    </a:p>
                  </a:txBody>
                  <a:tcPr/>
                </a:tc>
                <a:tc>
                  <a:txBody>
                    <a:bodyPr/>
                    <a:lstStyle/>
                    <a:p>
                      <a:r>
                        <a:rPr lang="en-US" sz="1400" dirty="0">
                          <a:latin typeface="Segoe UI Semibold" panose="020B0702040204020203" pitchFamily="34" charset="0"/>
                          <a:cs typeface="Segoe UI Semibold" panose="020B0702040204020203" pitchFamily="34" charset="0"/>
                        </a:rPr>
                        <a:t>6.6%</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Writing new policies with no change</a:t>
                      </a:r>
                    </a:p>
                  </a:txBody>
                  <a:tcPr/>
                </a:tc>
                <a:extLst>
                  <a:ext uri="{0D108BD9-81ED-4DB2-BD59-A6C34878D82A}">
                    <a16:rowId xmlns:a16="http://schemas.microsoft.com/office/drawing/2014/main" val="2033703485"/>
                  </a:ext>
                </a:extLst>
              </a:tr>
              <a:tr h="298423">
                <a:tc>
                  <a:txBody>
                    <a:bodyPr/>
                    <a:lstStyle/>
                    <a:p>
                      <a:r>
                        <a:rPr lang="en-US" sz="1400" dirty="0">
                          <a:latin typeface="Segoe UI Semibold" panose="020B0702040204020203" pitchFamily="34" charset="0"/>
                          <a:cs typeface="Segoe UI Semibold" panose="020B0702040204020203" pitchFamily="34" charset="0"/>
                        </a:rPr>
                        <a:t>5. Mercury</a:t>
                      </a:r>
                    </a:p>
                  </a:txBody>
                  <a:tcPr/>
                </a:tc>
                <a:tc>
                  <a:txBody>
                    <a:bodyPr/>
                    <a:lstStyle/>
                    <a:p>
                      <a:r>
                        <a:rPr lang="en-US" sz="1400" dirty="0">
                          <a:latin typeface="Segoe UI Semibold" panose="020B0702040204020203" pitchFamily="34" charset="0"/>
                          <a:cs typeface="Segoe UI Semibold" panose="020B0702040204020203" pitchFamily="34" charset="0"/>
                        </a:rPr>
                        <a:t>6%</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Writing new policies with no change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endParaRPr>
                    </a:p>
                  </a:txBody>
                  <a:tcPr/>
                </a:tc>
                <a:extLst>
                  <a:ext uri="{0D108BD9-81ED-4DB2-BD59-A6C34878D82A}">
                    <a16:rowId xmlns:a16="http://schemas.microsoft.com/office/drawing/2014/main" val="2106514780"/>
                  </a:ext>
                </a:extLst>
              </a:tr>
              <a:tr h="435197">
                <a:tc>
                  <a:txBody>
                    <a:bodyPr/>
                    <a:lstStyle/>
                    <a:p>
                      <a:r>
                        <a:rPr lang="en-US" sz="1400" dirty="0">
                          <a:latin typeface="Segoe UI Semibold" panose="020B0702040204020203" pitchFamily="34" charset="0"/>
                          <a:cs typeface="Segoe UI Semibold" panose="020B0702040204020203" pitchFamily="34" charset="0"/>
                        </a:rPr>
                        <a:t>6. Allstate</a:t>
                      </a:r>
                    </a:p>
                    <a:p>
                      <a:r>
                        <a:rPr lang="en-US" sz="1000" dirty="0">
                          <a:latin typeface="Segoe UI Semibold" panose="020B0702040204020203" pitchFamily="34" charset="0"/>
                          <a:cs typeface="Segoe UI Semibold" panose="020B0702040204020203" pitchFamily="34" charset="0"/>
                        </a:rPr>
                        <a:t>(5 companies)</a:t>
                      </a:r>
                    </a:p>
                  </a:txBody>
                  <a:tcPr/>
                </a:tc>
                <a:tc>
                  <a:txBody>
                    <a:bodyPr/>
                    <a:lstStyle/>
                    <a:p>
                      <a:r>
                        <a:rPr lang="en-US" sz="1400" dirty="0">
                          <a:latin typeface="Segoe UI Semibold" panose="020B0702040204020203" pitchFamily="34" charset="0"/>
                          <a:cs typeface="Segoe UI Semibold" panose="020B0702040204020203" pitchFamily="34" charset="0"/>
                        </a:rPr>
                        <a:t>6%</a:t>
                      </a:r>
                    </a:p>
                  </a:txBody>
                  <a:tcPr/>
                </a:tc>
                <a:tc>
                  <a:txBody>
                    <a:bodyPr/>
                    <a:lstStyle/>
                    <a:p>
                      <a:r>
                        <a:rPr lang="en-US" sz="1400" dirty="0">
                          <a:solidFill>
                            <a:schemeClr val="tx2"/>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Paused new policies. Rate increase application (pending)</a:t>
                      </a:r>
                      <a:endParaRPr lang="en-US" sz="1400" dirty="0">
                        <a:solidFill>
                          <a:schemeClr val="tx2"/>
                        </a:solidFill>
                        <a:latin typeface="Segoe UI Semibold" panose="020B0702040204020203" pitchFamily="34" charset="0"/>
                        <a:cs typeface="Segoe UI Semibold" panose="020B0702040204020203" pitchFamily="34" charset="0"/>
                      </a:endParaRPr>
                    </a:p>
                  </a:txBody>
                  <a:tcPr/>
                </a:tc>
                <a:extLst>
                  <a:ext uri="{0D108BD9-81ED-4DB2-BD59-A6C34878D82A}">
                    <a16:rowId xmlns:a16="http://schemas.microsoft.com/office/drawing/2014/main" val="2978404077"/>
                  </a:ext>
                </a:extLst>
              </a:tr>
              <a:tr h="298423">
                <a:tc>
                  <a:txBody>
                    <a:bodyPr/>
                    <a:lstStyle/>
                    <a:p>
                      <a:r>
                        <a:rPr lang="en-US" sz="1400" dirty="0">
                          <a:latin typeface="Segoe UI Semibold" panose="020B0702040204020203" pitchFamily="34" charset="0"/>
                          <a:cs typeface="Segoe UI Semibold" panose="020B0702040204020203" pitchFamily="34" charset="0"/>
                        </a:rPr>
                        <a:t>7. USAA</a:t>
                      </a:r>
                    </a:p>
                    <a:p>
                      <a:r>
                        <a:rPr lang="en-US" sz="1000" dirty="0">
                          <a:latin typeface="Segoe UI Semibold" panose="020B0702040204020203" pitchFamily="34" charset="0"/>
                          <a:cs typeface="Segoe UI Semibold" panose="020B0702040204020203" pitchFamily="34" charset="0"/>
                        </a:rPr>
                        <a:t>(4 companies)</a:t>
                      </a:r>
                    </a:p>
                  </a:txBody>
                  <a:tcPr/>
                </a:tc>
                <a:tc>
                  <a:txBody>
                    <a:bodyPr/>
                    <a:lstStyle/>
                    <a:p>
                      <a:r>
                        <a:rPr lang="en-US" sz="1400" dirty="0">
                          <a:latin typeface="Segoe UI Semibold" panose="020B0702040204020203" pitchFamily="34" charset="0"/>
                          <a:cs typeface="Segoe UI Semibold" panose="020B0702040204020203" pitchFamily="34" charset="0"/>
                        </a:rPr>
                        <a:t>5.7%</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tx2"/>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Restricted underwriting to low-risk only</a:t>
                      </a:r>
                    </a:p>
                  </a:txBody>
                  <a:tcPr/>
                </a:tc>
                <a:extLst>
                  <a:ext uri="{0D108BD9-81ED-4DB2-BD59-A6C34878D82A}">
                    <a16:rowId xmlns:a16="http://schemas.microsoft.com/office/drawing/2014/main" val="2060523564"/>
                  </a:ext>
                </a:extLst>
              </a:tr>
              <a:tr h="298423">
                <a:tc>
                  <a:txBody>
                    <a:bodyPr/>
                    <a:lstStyle/>
                    <a:p>
                      <a:r>
                        <a:rPr lang="en-US" sz="1400" dirty="0">
                          <a:latin typeface="Segoe UI Semibold" panose="020B0702040204020203" pitchFamily="34" charset="0"/>
                          <a:cs typeface="Segoe UI Semibold" panose="020B0702040204020203" pitchFamily="34" charset="0"/>
                        </a:rPr>
                        <a:t>8. Auto Club </a:t>
                      </a:r>
                    </a:p>
                  </a:txBody>
                  <a:tcPr/>
                </a:tc>
                <a:tc>
                  <a:txBody>
                    <a:bodyPr/>
                    <a:lstStyle/>
                    <a:p>
                      <a:r>
                        <a:rPr lang="en-US" sz="1400" dirty="0">
                          <a:latin typeface="Segoe UI Semibold" panose="020B0702040204020203" pitchFamily="34" charset="0"/>
                          <a:cs typeface="Segoe UI Semibold" panose="020B0702040204020203" pitchFamily="34" charset="0"/>
                        </a:rPr>
                        <a:t>5.1%</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Writing new policies with no change</a:t>
                      </a:r>
                    </a:p>
                  </a:txBody>
                  <a:tcPr/>
                </a:tc>
                <a:extLst>
                  <a:ext uri="{0D108BD9-81ED-4DB2-BD59-A6C34878D82A}">
                    <a16:rowId xmlns:a16="http://schemas.microsoft.com/office/drawing/2014/main" val="3487386220"/>
                  </a:ext>
                </a:extLst>
              </a:tr>
              <a:tr h="298423">
                <a:tc>
                  <a:txBody>
                    <a:bodyPr/>
                    <a:lstStyle/>
                    <a:p>
                      <a:r>
                        <a:rPr lang="en-US" sz="1400" dirty="0">
                          <a:latin typeface="Segoe UI Semibold" panose="020B0702040204020203" pitchFamily="34" charset="0"/>
                          <a:cs typeface="Segoe UI Semibold" panose="020B0702040204020203" pitchFamily="34" charset="0"/>
                        </a:rPr>
                        <a:t>9. Travelers</a:t>
                      </a:r>
                    </a:p>
                  </a:txBody>
                  <a:tcPr/>
                </a:tc>
                <a:tc>
                  <a:txBody>
                    <a:bodyPr/>
                    <a:lstStyle/>
                    <a:p>
                      <a:r>
                        <a:rPr lang="en-US" sz="1400" dirty="0">
                          <a:latin typeface="Segoe UI Semibold" panose="020B0702040204020203" pitchFamily="34" charset="0"/>
                          <a:cs typeface="Segoe UI Semibold" panose="020B0702040204020203" pitchFamily="34" charset="0"/>
                        </a:rPr>
                        <a:t>4.2%</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tx2"/>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Limited new policies. Rate increase application (pending)</a:t>
                      </a:r>
                    </a:p>
                    <a:p>
                      <a:pPr marL="0" marR="0" lvl="0" indent="0" defTabSz="914400" eaLnBrk="1" fontAlgn="auto" latinLnBrk="0" hangingPunct="1">
                        <a:lnSpc>
                          <a:spcPct val="100000"/>
                        </a:lnSpc>
                        <a:spcBef>
                          <a:spcPts val="0"/>
                        </a:spcBef>
                        <a:spcAft>
                          <a:spcPts val="0"/>
                        </a:spcAft>
                        <a:buClrTx/>
                        <a:buSzTx/>
                        <a:buFontTx/>
                        <a:buNone/>
                        <a:tabLst/>
                        <a:defRPr/>
                      </a:pPr>
                      <a:endParaRPr lang="en-US" sz="200" dirty="0">
                        <a:solidFill>
                          <a:schemeClr val="tx2"/>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txBody>
                  <a:tcPr/>
                </a:tc>
                <a:extLst>
                  <a:ext uri="{0D108BD9-81ED-4DB2-BD59-A6C34878D82A}">
                    <a16:rowId xmlns:a16="http://schemas.microsoft.com/office/drawing/2014/main" val="1402677790"/>
                  </a:ext>
                </a:extLst>
              </a:tr>
              <a:tr h="298423">
                <a:tc>
                  <a:txBody>
                    <a:bodyPr/>
                    <a:lstStyle/>
                    <a:p>
                      <a:r>
                        <a:rPr lang="en-US" sz="1400" dirty="0">
                          <a:latin typeface="Segoe UI Semibold" panose="020B0702040204020203" pitchFamily="34" charset="0"/>
                          <a:cs typeface="Segoe UI Semibold" panose="020B0702040204020203" pitchFamily="34" charset="0"/>
                        </a:rPr>
                        <a:t>10. American Family</a:t>
                      </a:r>
                    </a:p>
                    <a:p>
                      <a:r>
                        <a:rPr lang="en-US" sz="1000" dirty="0">
                          <a:latin typeface="Segoe UI Semibold" panose="020B0702040204020203" pitchFamily="34" charset="0"/>
                          <a:cs typeface="Segoe UI Semibold" panose="020B0702040204020203" pitchFamily="34" charset="0"/>
                        </a:rPr>
                        <a:t>(3 companies)</a:t>
                      </a:r>
                    </a:p>
                  </a:txBody>
                  <a:tcPr/>
                </a:tc>
                <a:tc>
                  <a:txBody>
                    <a:bodyPr/>
                    <a:lstStyle/>
                    <a:p>
                      <a:r>
                        <a:rPr lang="en-US" sz="1400" dirty="0">
                          <a:latin typeface="Segoe UI Semibold" panose="020B0702040204020203" pitchFamily="34" charset="0"/>
                          <a:cs typeface="Segoe UI Semibold" panose="020B0702040204020203" pitchFamily="34" charset="0"/>
                        </a:rPr>
                        <a:t>2.8%</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Writing new policies with no change</a:t>
                      </a:r>
                    </a:p>
                  </a:txBody>
                  <a:tcPr/>
                </a:tc>
                <a:extLst>
                  <a:ext uri="{0D108BD9-81ED-4DB2-BD59-A6C34878D82A}">
                    <a16:rowId xmlns:a16="http://schemas.microsoft.com/office/drawing/2014/main" val="3133058772"/>
                  </a:ext>
                </a:extLst>
              </a:tr>
              <a:tr h="298423">
                <a:tc>
                  <a:txBody>
                    <a:bodyPr/>
                    <a:lstStyle/>
                    <a:p>
                      <a:r>
                        <a:rPr lang="en-US" sz="1400" dirty="0">
                          <a:latin typeface="Segoe UI Semibold" panose="020B0702040204020203" pitchFamily="34" charset="0"/>
                          <a:cs typeface="Segoe UI Semibold" panose="020B0702040204020203" pitchFamily="34" charset="0"/>
                        </a:rPr>
                        <a:t>11. Nationwide</a:t>
                      </a:r>
                    </a:p>
                    <a:p>
                      <a:r>
                        <a:rPr lang="en-US" sz="1000" dirty="0">
                          <a:latin typeface="Segoe UI Semibold" panose="020B0702040204020203" pitchFamily="34" charset="0"/>
                          <a:cs typeface="Segoe UI Semibold" panose="020B0702040204020203" pitchFamily="34" charset="0"/>
                        </a:rPr>
                        <a:t>(2 companies)</a:t>
                      </a:r>
                    </a:p>
                  </a:txBody>
                  <a:tcPr/>
                </a:tc>
                <a:tc>
                  <a:txBody>
                    <a:bodyPr/>
                    <a:lstStyle/>
                    <a:p>
                      <a:r>
                        <a:rPr lang="en-US" sz="1400" dirty="0">
                          <a:latin typeface="Segoe UI Semibold" panose="020B0702040204020203" pitchFamily="34" charset="0"/>
                          <a:cs typeface="Segoe UI Semibold" panose="020B0702040204020203" pitchFamily="34" charset="0"/>
                        </a:rPr>
                        <a:t>2.5%</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tx2"/>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Limited new policies</a:t>
                      </a:r>
                    </a:p>
                  </a:txBody>
                  <a:tcPr/>
                </a:tc>
                <a:extLst>
                  <a:ext uri="{0D108BD9-81ED-4DB2-BD59-A6C34878D82A}">
                    <a16:rowId xmlns:a16="http://schemas.microsoft.com/office/drawing/2014/main" val="110452559"/>
                  </a:ext>
                </a:extLst>
              </a:tr>
              <a:tr h="298423">
                <a:tc>
                  <a:txBody>
                    <a:bodyPr/>
                    <a:lstStyle/>
                    <a:p>
                      <a:r>
                        <a:rPr lang="en-US" sz="1400" dirty="0">
                          <a:latin typeface="Segoe UI Semibold" panose="020B0702040204020203" pitchFamily="34" charset="0"/>
                          <a:cs typeface="Segoe UI Semibold" panose="020B0702040204020203" pitchFamily="34" charset="0"/>
                        </a:rPr>
                        <a:t>12. Chubb</a:t>
                      </a:r>
                    </a:p>
                    <a:p>
                      <a:pPr marL="0" marR="0" lvl="0" indent="0" defTabSz="914400" eaLnBrk="1" fontAlgn="auto" latinLnBrk="0" hangingPunct="1">
                        <a:lnSpc>
                          <a:spcPct val="100000"/>
                        </a:lnSpc>
                        <a:spcBef>
                          <a:spcPts val="0"/>
                        </a:spcBef>
                        <a:spcAft>
                          <a:spcPts val="0"/>
                        </a:spcAft>
                        <a:buClrTx/>
                        <a:buSzTx/>
                        <a:buFontTx/>
                        <a:buNone/>
                        <a:tabLst/>
                        <a:defRPr/>
                      </a:pPr>
                      <a:r>
                        <a:rPr lang="en-US" sz="1050" dirty="0">
                          <a:latin typeface="Segoe UI Semibold" panose="020B0702040204020203" pitchFamily="34" charset="0"/>
                          <a:cs typeface="Segoe UI Semibold" panose="020B0702040204020203" pitchFamily="34" charset="0"/>
                        </a:rPr>
                        <a:t>(8 companies)</a:t>
                      </a:r>
                    </a:p>
                    <a:p>
                      <a:endParaRPr lang="en-US" sz="200" dirty="0">
                        <a:latin typeface="Segoe UI Semibold" panose="020B0702040204020203" pitchFamily="34" charset="0"/>
                        <a:cs typeface="Segoe UI Semibold" panose="020B0702040204020203" pitchFamily="34" charset="0"/>
                      </a:endParaRPr>
                    </a:p>
                  </a:txBody>
                  <a:tcPr/>
                </a:tc>
                <a:tc>
                  <a:txBody>
                    <a:bodyPr/>
                    <a:lstStyle/>
                    <a:p>
                      <a:r>
                        <a:rPr lang="en-US" sz="1400" dirty="0">
                          <a:latin typeface="Segoe UI Semibold" panose="020B0702040204020203" pitchFamily="34" charset="0"/>
                          <a:cs typeface="Segoe UI Semibold" panose="020B0702040204020203" pitchFamily="34" charset="0"/>
                        </a:rPr>
                        <a:t>2.2%</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tx2"/>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Ceased writing high-value homes with higher wildfire risk, and non-renewed some high-value homes</a:t>
                      </a:r>
                    </a:p>
                  </a:txBody>
                  <a:tcPr/>
                </a:tc>
                <a:extLst>
                  <a:ext uri="{0D108BD9-81ED-4DB2-BD59-A6C34878D82A}">
                    <a16:rowId xmlns:a16="http://schemas.microsoft.com/office/drawing/2014/main" val="4005940636"/>
                  </a:ext>
                </a:extLst>
              </a:tr>
            </a:tbl>
          </a:graphicData>
        </a:graphic>
      </p:graphicFrame>
    </p:spTree>
    <p:extLst>
      <p:ext uri="{BB962C8B-B14F-4D97-AF65-F5344CB8AC3E}">
        <p14:creationId xmlns:p14="http://schemas.microsoft.com/office/powerpoint/2010/main" val="342508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186CF-A974-40BA-A655-7B8B16122BB3}"/>
              </a:ext>
            </a:extLst>
          </p:cNvPr>
          <p:cNvPicPr>
            <a:picLocks noChangeAspect="1"/>
          </p:cNvPicPr>
          <p:nvPr/>
        </p:nvPicPr>
        <p:blipFill rotWithShape="1">
          <a:blip r:embed="rId3">
            <a:extLst>
              <a:ext uri="{28A0092B-C50C-407E-A947-70E740481C1C}">
                <a14:useLocalDpi xmlns:a14="http://schemas.microsoft.com/office/drawing/2010/main" val="0"/>
              </a:ext>
            </a:extLst>
          </a:blip>
          <a:srcRect r="25585"/>
          <a:stretch/>
        </p:blipFill>
        <p:spPr>
          <a:xfrm>
            <a:off x="-11906" y="-7042"/>
            <a:ext cx="9144000" cy="6900863"/>
          </a:xfrm>
          <a:prstGeom prst="rect">
            <a:avLst/>
          </a:prstGeom>
        </p:spPr>
      </p:pic>
      <p:sp>
        <p:nvSpPr>
          <p:cNvPr id="15" name="Content Placeholder 17">
            <a:extLst>
              <a:ext uri="{FF2B5EF4-FFF2-40B4-BE49-F238E27FC236}">
                <a16:creationId xmlns:a16="http://schemas.microsoft.com/office/drawing/2014/main" id="{AFA3B108-E281-493C-A48B-12C2DA815ED6}"/>
              </a:ext>
            </a:extLst>
          </p:cNvPr>
          <p:cNvSpPr txBox="1">
            <a:spLocks/>
          </p:cNvSpPr>
          <p:nvPr/>
        </p:nvSpPr>
        <p:spPr>
          <a:xfrm>
            <a:off x="1123379" y="1552323"/>
            <a:ext cx="7665815" cy="4137890"/>
          </a:xfrm>
          <a:prstGeom prst="rect">
            <a:avLst/>
          </a:prstGeom>
        </p:spPr>
        <p:txBody>
          <a:bodyPr vert="horz" lIns="68580" tIns="34290" rIns="68580" bIns="3429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Aft>
                <a:spcPts val="450"/>
              </a:spcAft>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FAIR Plan has increased to more than 4% of CA market – becoming the insurer of first resort, not last resort, for many.</a:t>
            </a:r>
          </a:p>
          <a:p>
            <a:pPr>
              <a:lnSpc>
                <a:spcPts val="2300"/>
              </a:lnSpc>
              <a:spcAft>
                <a:spcPts val="450"/>
              </a:spcAft>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AM Best downgraded outlooks for Top-12 companies like State Farm, AAA, Mercury due to risk concentration in California.</a:t>
            </a:r>
          </a:p>
          <a:p>
            <a:pPr>
              <a:lnSpc>
                <a:spcPct val="100000"/>
              </a:lnSpc>
              <a:spcAft>
                <a:spcPts val="450"/>
              </a:spcAft>
              <a:buFont typeface="Wingdings" panose="05000000000000000000" pitchFamily="2" charset="2"/>
              <a:buChar char="§"/>
            </a:pPr>
            <a:r>
              <a:rPr lang="en-US" sz="20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Insurance companies will not write in high-risk areas, unless they can cover 100% of consumer claims, their expenses, and earn a fair return. </a:t>
            </a:r>
          </a:p>
          <a:p>
            <a:pPr>
              <a:lnSpc>
                <a:spcPct val="100000"/>
              </a:lnSpc>
              <a:spcAft>
                <a:spcPts val="450"/>
              </a:spcAft>
              <a:buFont typeface="Wingdings" panose="05000000000000000000" pitchFamily="2" charset="2"/>
              <a:buChar char="§"/>
            </a:pPr>
            <a:r>
              <a:rPr lang="en-US" sz="20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Rate filings are more complex and can take longer than 6 months to review.</a:t>
            </a:r>
          </a:p>
          <a:p>
            <a:pPr>
              <a:lnSpc>
                <a:spcPct val="100000"/>
              </a:lnSpc>
              <a:spcAft>
                <a:spcPts val="450"/>
              </a:spcAft>
              <a:buFont typeface="Wingdings" panose="05000000000000000000" pitchFamily="2" charset="2"/>
              <a:buChar char="§"/>
            </a:pPr>
            <a:r>
              <a:rPr lang="en-US" sz="20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One entity can unreasonably prolong rate filings – no other state has this.</a:t>
            </a:r>
          </a:p>
          <a:p>
            <a:pPr marL="0" indent="0">
              <a:lnSpc>
                <a:spcPts val="2300"/>
              </a:lnSpc>
              <a:spcAft>
                <a:spcPts val="450"/>
              </a:spcAft>
              <a:buNone/>
              <a:defRPr/>
            </a:pPr>
            <a:endParaRPr lang="en-US" sz="2400" dirty="0">
              <a:solidFill>
                <a:schemeClr val="bg1"/>
              </a:solidFill>
              <a:latin typeface="Georgia" panose="02040502050405020303" pitchFamily="18" charset="0"/>
              <a:cs typeface="Arial" panose="020B0604020202020204" pitchFamily="34" charset="0"/>
            </a:endParaRPr>
          </a:p>
          <a:p>
            <a:pPr>
              <a:lnSpc>
                <a:spcPct val="100000"/>
              </a:lnSpc>
              <a:spcAft>
                <a:spcPts val="450"/>
              </a:spcAft>
              <a:buFont typeface="Wingdings" panose="05000000000000000000" pitchFamily="2" charset="2"/>
              <a:buChar char="§"/>
            </a:pPr>
            <a:endParaRPr lang="en-US" sz="20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
        <p:nvSpPr>
          <p:cNvPr id="16" name="object 7">
            <a:extLst>
              <a:ext uri="{FF2B5EF4-FFF2-40B4-BE49-F238E27FC236}">
                <a16:creationId xmlns:a16="http://schemas.microsoft.com/office/drawing/2014/main" id="{7CB0797A-926E-4F44-86C6-0CF7393603D2}"/>
              </a:ext>
            </a:extLst>
          </p:cNvPr>
          <p:cNvSpPr txBox="1"/>
          <p:nvPr/>
        </p:nvSpPr>
        <p:spPr>
          <a:xfrm>
            <a:off x="330994" y="457200"/>
            <a:ext cx="8458200" cy="568744"/>
          </a:xfrm>
          <a:prstGeom prst="rect">
            <a:avLst/>
          </a:prstGeom>
        </p:spPr>
        <p:txBody>
          <a:bodyPr vert="horz" wrap="square" lIns="0" tIns="14604" rIns="0" bIns="0" rtlCol="0">
            <a:spAutoFit/>
          </a:bodyPr>
          <a:lstStyle/>
          <a:p>
            <a:pPr marL="12700" marR="5080">
              <a:lnSpc>
                <a:spcPct val="99600"/>
              </a:lnSpc>
              <a:spcBef>
                <a:spcPts val="114"/>
              </a:spcBef>
            </a:pPr>
            <a:r>
              <a:rPr lang="en-US" sz="3600" b="1" spc="-14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rPr>
              <a:t>How did we get here?</a:t>
            </a:r>
            <a:endParaRPr sz="3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Black"/>
            </a:endParaRPr>
          </a:p>
        </p:txBody>
      </p:sp>
      <p:pic>
        <p:nvPicPr>
          <p:cNvPr id="6" name="Picture 5">
            <a:extLst>
              <a:ext uri="{FF2B5EF4-FFF2-40B4-BE49-F238E27FC236}">
                <a16:creationId xmlns:a16="http://schemas.microsoft.com/office/drawing/2014/main" id="{4D7FCBAD-B6D1-49A2-8FE9-9733302DE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046" y="152400"/>
            <a:ext cx="1538622" cy="543647"/>
          </a:xfrm>
          <a:prstGeom prst="rect">
            <a:avLst/>
          </a:prstGeom>
        </p:spPr>
      </p:pic>
    </p:spTree>
    <p:extLst>
      <p:ext uri="{BB962C8B-B14F-4D97-AF65-F5344CB8AC3E}">
        <p14:creationId xmlns:p14="http://schemas.microsoft.com/office/powerpoint/2010/main" val="58844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24BD4-C851-40F6-A7DE-EB310AD6A2FF}"/>
              </a:ext>
            </a:extLst>
          </p:cNvPr>
          <p:cNvPicPr>
            <a:picLocks noChangeAspect="1"/>
          </p:cNvPicPr>
          <p:nvPr/>
        </p:nvPicPr>
        <p:blipFill rotWithShape="1">
          <a:blip r:embed="rId3">
            <a:extLst>
              <a:ext uri="{28A0092B-C50C-407E-A947-70E740481C1C}">
                <a14:useLocalDpi xmlns:a14="http://schemas.microsoft.com/office/drawing/2010/main" val="0"/>
              </a:ext>
            </a:extLst>
          </a:blip>
          <a:srcRect r="25585"/>
          <a:stretch/>
        </p:blipFill>
        <p:spPr>
          <a:xfrm>
            <a:off x="0" y="-10328"/>
            <a:ext cx="9144000" cy="6900863"/>
          </a:xfrm>
          <a:prstGeom prst="rect">
            <a:avLst/>
          </a:prstGeom>
        </p:spPr>
      </p:pic>
      <p:sp>
        <p:nvSpPr>
          <p:cNvPr id="7" name="object 7"/>
          <p:cNvSpPr txBox="1"/>
          <p:nvPr/>
        </p:nvSpPr>
        <p:spPr>
          <a:xfrm>
            <a:off x="152400" y="378368"/>
            <a:ext cx="8839200" cy="5700919"/>
          </a:xfrm>
          <a:prstGeom prst="rect">
            <a:avLst/>
          </a:prstGeom>
        </p:spPr>
        <p:txBody>
          <a:bodyPr vert="horz" wrap="square" lIns="0" tIns="14604" rIns="0" bIns="0" rtlCol="0">
            <a:spAutoFit/>
          </a:bodyPr>
          <a:lstStyle/>
          <a:p>
            <a:pPr marL="12700" marR="5080" algn="ctr">
              <a:lnSpc>
                <a:spcPct val="99600"/>
              </a:lnSpc>
              <a:spcBef>
                <a:spcPts val="114"/>
              </a:spcBef>
            </a:pPr>
            <a:r>
              <a:rPr lang="en-US" sz="5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rPr>
              <a:t>Safer From Wildfires</a:t>
            </a:r>
          </a:p>
          <a:p>
            <a:pPr marL="12700" marR="5080" algn="ctr">
              <a:spcBef>
                <a:spcPts val="114"/>
              </a:spcBef>
            </a:pPr>
            <a:endParaRPr lang="en-US" sz="5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endParaRPr>
          </a:p>
          <a:p>
            <a:pPr marL="12700" marR="5080" algn="ctr">
              <a:spcBef>
                <a:spcPts val="114"/>
              </a:spcBef>
            </a:pPr>
            <a:r>
              <a:rPr lang="en-US" sz="32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Protect your home or business</a:t>
            </a:r>
          </a:p>
          <a:p>
            <a:pPr marL="12700" marR="5080" algn="ctr">
              <a:spcBef>
                <a:spcPts val="114"/>
              </a:spcBef>
            </a:pPr>
            <a:r>
              <a:rPr lang="en-US" sz="32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t>
            </a:r>
          </a:p>
          <a:p>
            <a:pPr marL="12700" marR="5080" algn="ctr">
              <a:spcBef>
                <a:spcPts val="114"/>
              </a:spcBef>
            </a:pPr>
            <a:r>
              <a:rPr lang="en-US" sz="32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Protect the immediate surroundings</a:t>
            </a:r>
          </a:p>
          <a:p>
            <a:pPr marL="12700" marR="5080" algn="ctr">
              <a:spcBef>
                <a:spcPts val="114"/>
              </a:spcBef>
            </a:pPr>
            <a:r>
              <a:rPr lang="en-US" sz="32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t>
            </a:r>
          </a:p>
          <a:p>
            <a:pPr marL="12700" marR="5080" algn="ctr">
              <a:spcBef>
                <a:spcPts val="114"/>
              </a:spcBef>
            </a:pPr>
            <a:r>
              <a:rPr lang="en-US" sz="32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Protect the whole community</a:t>
            </a:r>
          </a:p>
          <a:p>
            <a:pPr marL="12700" marR="5080" algn="ctr">
              <a:lnSpc>
                <a:spcPct val="99600"/>
              </a:lnSpc>
              <a:spcBef>
                <a:spcPts val="114"/>
              </a:spcBef>
            </a:pPr>
            <a:endParaRPr lang="en-U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endParaRPr>
          </a:p>
          <a:p>
            <a:pPr marL="12700" marR="5080" algn="ctr">
              <a:lnSpc>
                <a:spcPct val="99600"/>
              </a:lnSpc>
              <a:spcBef>
                <a:spcPts val="114"/>
              </a:spcBef>
            </a:pPr>
            <a:endParaRPr lang="en-U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endParaRPr>
          </a:p>
          <a:p>
            <a:pPr marL="12700" marR="5080" algn="ctr">
              <a:lnSpc>
                <a:spcPct val="99600"/>
              </a:lnSpc>
              <a:spcBef>
                <a:spcPts val="114"/>
              </a:spcBef>
            </a:pPr>
            <a:endParaRPr sz="5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798026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24BD4-C851-40F6-A7DE-EB310AD6A2FF}"/>
              </a:ext>
            </a:extLst>
          </p:cNvPr>
          <p:cNvPicPr>
            <a:picLocks noChangeAspect="1"/>
          </p:cNvPicPr>
          <p:nvPr/>
        </p:nvPicPr>
        <p:blipFill rotWithShape="1">
          <a:blip r:embed="rId3">
            <a:extLst>
              <a:ext uri="{28A0092B-C50C-407E-A947-70E740481C1C}">
                <a14:useLocalDpi xmlns:a14="http://schemas.microsoft.com/office/drawing/2010/main" val="0"/>
              </a:ext>
            </a:extLst>
          </a:blip>
          <a:srcRect r="25585"/>
          <a:stretch/>
        </p:blipFill>
        <p:spPr>
          <a:xfrm>
            <a:off x="0" y="-10328"/>
            <a:ext cx="9144000" cy="6900863"/>
          </a:xfrm>
          <a:prstGeom prst="rect">
            <a:avLst/>
          </a:prstGeom>
        </p:spPr>
      </p:pic>
      <p:sp>
        <p:nvSpPr>
          <p:cNvPr id="7" name="object 7"/>
          <p:cNvSpPr txBox="1"/>
          <p:nvPr/>
        </p:nvSpPr>
        <p:spPr>
          <a:xfrm>
            <a:off x="152400" y="378368"/>
            <a:ext cx="8839200" cy="8201603"/>
          </a:xfrm>
          <a:prstGeom prst="rect">
            <a:avLst/>
          </a:prstGeom>
        </p:spPr>
        <p:txBody>
          <a:bodyPr vert="horz" wrap="square" lIns="0" tIns="14604" rIns="0" bIns="0" rtlCol="0">
            <a:spAutoFit/>
          </a:bodyPr>
          <a:lstStyle/>
          <a:p>
            <a:pPr marL="12700" marR="5080" algn="ctr">
              <a:spcBef>
                <a:spcPts val="114"/>
              </a:spcBef>
            </a:pPr>
            <a:r>
              <a:rPr lang="en-US" sz="3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rPr>
              <a:t>CA FAIR Plan &amp; Wildfire Risk Score</a:t>
            </a:r>
          </a:p>
          <a:p>
            <a:pPr marL="12700" marR="5080" algn="ctr">
              <a:spcBef>
                <a:spcPts val="114"/>
              </a:spcBef>
            </a:pPr>
            <a:endParaRPr lang="en-US" sz="24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marL="469900" marR="5080" indent="-457200" algn="l">
              <a:spcBef>
                <a:spcPts val="114"/>
              </a:spcBef>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Since August 2023, the CA FAIR Plan began offering insurance discounts </a:t>
            </a:r>
          </a:p>
          <a:p>
            <a:pPr marL="469900" marR="5080" indent="-457200" algn="l">
              <a:spcBef>
                <a:spcPts val="114"/>
              </a:spcBef>
              <a:buFont typeface="Arial" panose="020B0604020202020204" pitchFamily="34" charset="0"/>
              <a:buChar char="•"/>
            </a:pPr>
            <a:endParaRPr lang="en-US" sz="2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marL="469900" marR="5080" indent="-457200" algn="l">
              <a:spcBef>
                <a:spcPts val="114"/>
              </a:spcBef>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The CA FAIR Plan is offering 20 million dollar coverage per location for commercial policies, including HOAs</a:t>
            </a:r>
          </a:p>
          <a:p>
            <a:pPr marL="469900" marR="5080" indent="-457200" algn="l">
              <a:spcBef>
                <a:spcPts val="114"/>
              </a:spcBef>
              <a:buFont typeface="Arial" panose="020B0604020202020204" pitchFamily="34" charset="0"/>
              <a:buChar char="•"/>
            </a:pPr>
            <a:endParaRPr lang="en-US" sz="2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marL="469900" marR="5080" indent="-457200" algn="l">
              <a:spcBef>
                <a:spcPts val="114"/>
              </a:spcBef>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The Wildfire Risk Score regulations allows consumers to request and appeal your property risk score </a:t>
            </a:r>
          </a:p>
          <a:p>
            <a:pPr marL="469900" marR="5080" indent="-457200" algn="l">
              <a:spcBef>
                <a:spcPts val="114"/>
              </a:spcBef>
              <a:buFont typeface="Arial" panose="020B0604020202020204" pitchFamily="34" charset="0"/>
              <a:buChar char="•"/>
            </a:pPr>
            <a:endParaRPr lang="en-US" sz="2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marL="469900" marR="5080" indent="-457200" algn="l">
              <a:spcBef>
                <a:spcPts val="114"/>
              </a:spcBef>
              <a:buFont typeface="Arial" panose="020B0604020202020204" pitchFamily="34" charset="0"/>
              <a:buChar char="•"/>
            </a:pPr>
            <a:endParaRPr lang="en-US" sz="28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marL="12700" marR="5080" algn="ctr">
              <a:spcBef>
                <a:spcPts val="114"/>
              </a:spcBef>
            </a:pPr>
            <a:endParaRPr lang="en-US" sz="3200"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marL="12700" marR="5080" algn="ctr">
              <a:lnSpc>
                <a:spcPct val="99600"/>
              </a:lnSpc>
              <a:spcBef>
                <a:spcPts val="114"/>
              </a:spcBef>
            </a:pPr>
            <a:endParaRPr lang="en-U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endParaRPr>
          </a:p>
          <a:p>
            <a:pPr marL="12700" marR="5080" algn="ctr">
              <a:lnSpc>
                <a:spcPct val="99600"/>
              </a:lnSpc>
              <a:spcBef>
                <a:spcPts val="114"/>
              </a:spcBef>
            </a:pPr>
            <a:endParaRPr lang="en-U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endParaRPr>
          </a:p>
          <a:p>
            <a:pPr marL="12700" marR="5080" algn="ctr">
              <a:lnSpc>
                <a:spcPct val="99600"/>
              </a:lnSpc>
              <a:spcBef>
                <a:spcPts val="114"/>
              </a:spcBef>
            </a:pPr>
            <a:endParaRPr sz="5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31280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6C1-8A41-4BA8-9587-863A05AAAC06}"/>
              </a:ext>
            </a:extLst>
          </p:cNvPr>
          <p:cNvSpPr>
            <a:spLocks noGrp="1"/>
          </p:cNvSpPr>
          <p:nvPr>
            <p:ph type="title"/>
          </p:nvPr>
        </p:nvSpPr>
        <p:spPr>
          <a:xfrm>
            <a:off x="0" y="228601"/>
            <a:ext cx="9144000" cy="685799"/>
          </a:xfrm>
        </p:spPr>
        <p:txBody>
          <a:bodyPr/>
          <a:lstStyle/>
          <a:p>
            <a:pPr algn="ctr"/>
            <a:r>
              <a:rPr lang="en-US" sz="4000" dirty="0"/>
              <a:t>Sustainable Insurance Strategy</a:t>
            </a:r>
            <a:br>
              <a:rPr lang="en-US" sz="4000" dirty="0"/>
            </a:br>
            <a:br>
              <a:rPr lang="en-US" sz="4000" dirty="0"/>
            </a:br>
            <a:br>
              <a:rPr lang="en-US" sz="4000" dirty="0"/>
            </a:br>
            <a:br>
              <a:rPr lang="en-US" sz="4000" dirty="0"/>
            </a:br>
            <a:endParaRPr lang="en-US" sz="4000" dirty="0"/>
          </a:p>
        </p:txBody>
      </p:sp>
      <p:sp>
        <p:nvSpPr>
          <p:cNvPr id="3" name="Title 1">
            <a:extLst>
              <a:ext uri="{FF2B5EF4-FFF2-40B4-BE49-F238E27FC236}">
                <a16:creationId xmlns:a16="http://schemas.microsoft.com/office/drawing/2014/main" id="{0C8FBBFD-FC49-476E-B5BB-07F7402E3383}"/>
              </a:ext>
            </a:extLst>
          </p:cNvPr>
          <p:cNvSpPr txBox="1">
            <a:spLocks/>
          </p:cNvSpPr>
          <p:nvPr/>
        </p:nvSpPr>
        <p:spPr>
          <a:xfrm>
            <a:off x="685800" y="1219200"/>
            <a:ext cx="8055709" cy="5447645"/>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R="0" lvl="0" algn="ctr" defTabSz="914400" eaLnBrk="1" fontAlgn="auto" latinLnBrk="0" hangingPunct="1">
              <a:lnSpc>
                <a:spcPct val="100000"/>
              </a:lnSpc>
              <a:spcBef>
                <a:spcPts val="0"/>
              </a:spcBef>
              <a:spcAft>
                <a:spcPts val="0"/>
              </a:spcAft>
              <a:buClrTx/>
              <a:buSzTx/>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A comprehensive </a:t>
            </a:r>
            <a:r>
              <a:rPr lang="en-US" sz="3000" dirty="0">
                <a:solidFill>
                  <a:srgbClr val="4F81BD">
                    <a:lumMod val="20000"/>
                    <a:lumOff val="80000"/>
                  </a:srgbClr>
                </a:solidFill>
                <a:latin typeface="Arial"/>
                <a:cs typeface="Arial"/>
              </a:rPr>
              <a:t>p</a:t>
            </a: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lan to help solve the California insurance crisis</a:t>
            </a:r>
          </a:p>
          <a:p>
            <a:pPr marR="0" lvl="0" algn="l" defTabSz="914400" eaLnBrk="1" fontAlgn="auto" latinLnBrk="0" hangingPunct="1">
              <a:lnSpc>
                <a:spcPct val="100000"/>
              </a:lnSpc>
              <a:spcBef>
                <a:spcPts val="0"/>
              </a:spcBef>
              <a:spcAft>
                <a:spcPts val="0"/>
              </a:spcAft>
              <a:buClrTx/>
              <a:buSzTx/>
              <a:tabLst/>
              <a:defRPr/>
            </a:pPr>
            <a:endParaRPr lang="en-US" sz="2800" dirty="0">
              <a:solidFill>
                <a:srgbClr val="4F81BD">
                  <a:lumMod val="20000"/>
                  <a:lumOff val="80000"/>
                </a:srgbClr>
              </a:solidFill>
              <a:latin typeface="Arial"/>
              <a:cs typeface="Arial"/>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Informed by community input and data</a:t>
            </a:r>
            <a:endParaRPr kumimoji="0" lang="en-US" sz="3600" b="1" i="0" u="none" strike="noStrike" kern="0" cap="none" spc="0" normalizeH="0" baseline="0" noProof="0" dirty="0">
              <a:ln>
                <a:noFill/>
              </a:ln>
              <a:solidFill>
                <a:srgbClr val="4F81BD">
                  <a:lumMod val="20000"/>
                  <a:lumOff val="80000"/>
                </a:srgbClr>
              </a:solidFill>
              <a:effectLst/>
              <a:uLnTx/>
              <a:uFillTx/>
              <a:latin typeface="Segoe UI Black"/>
              <a:ea typeface="+mj-ea"/>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2800" b="1" i="0" u="none" strike="noStrike" kern="0" cap="none" spc="0" normalizeH="0" baseline="0" noProof="0" dirty="0">
              <a:ln>
                <a:noFill/>
              </a:ln>
              <a:solidFill>
                <a:srgbClr val="4F81BD">
                  <a:lumMod val="20000"/>
                  <a:lumOff val="80000"/>
                </a:srgbClr>
              </a:solidFill>
              <a:effectLst/>
              <a:uLnTx/>
              <a:uFillTx/>
              <a:latin typeface="Arial"/>
              <a:ea typeface="+mj-ea"/>
              <a:cs typeface="Arial"/>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Insurers are committing to write and expand in high wildfire risk areas across the state — in a rate filing reviewed by the Department</a:t>
            </a:r>
            <a:endParaRPr kumimoji="0" lang="en-US" sz="3600" b="1" i="0" u="none" strike="noStrike" kern="0" cap="none" spc="0" normalizeH="0" baseline="0" noProof="0" dirty="0">
              <a:ln>
                <a:noFill/>
              </a:ln>
              <a:solidFill>
                <a:srgbClr val="4F81BD">
                  <a:lumMod val="20000"/>
                  <a:lumOff val="80000"/>
                </a:srgbClr>
              </a:solidFill>
              <a:effectLst/>
              <a:uLnTx/>
              <a:uFillTx/>
              <a:latin typeface="Segoe UI Black"/>
              <a:ea typeface="Segoe UI Black"/>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Depopulate the FAIR Plan </a:t>
            </a: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A1A049FC-820A-4C20-BFED-C27860665F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046" y="6085753"/>
            <a:ext cx="1538622" cy="543647"/>
          </a:xfrm>
          <a:prstGeom prst="rect">
            <a:avLst/>
          </a:prstGeom>
        </p:spPr>
      </p:pic>
      <p:sp>
        <p:nvSpPr>
          <p:cNvPr id="6" name="Title 1">
            <a:extLst>
              <a:ext uri="{FF2B5EF4-FFF2-40B4-BE49-F238E27FC236}">
                <a16:creationId xmlns:a16="http://schemas.microsoft.com/office/drawing/2014/main" id="{26936BB9-9178-A73E-1E12-3D03C362DC6F}"/>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Segoe UI"/>
                <a:ea typeface="Segoe UI Black"/>
              </a:rPr>
              <a:t>2</a:t>
            </a:r>
          </a:p>
        </p:txBody>
      </p:sp>
    </p:spTree>
    <p:extLst>
      <p:ext uri="{BB962C8B-B14F-4D97-AF65-F5344CB8AC3E}">
        <p14:creationId xmlns:p14="http://schemas.microsoft.com/office/powerpoint/2010/main" val="249464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6C1-8A41-4BA8-9587-863A05AAAC06}"/>
              </a:ext>
            </a:extLst>
          </p:cNvPr>
          <p:cNvSpPr>
            <a:spLocks noGrp="1"/>
          </p:cNvSpPr>
          <p:nvPr>
            <p:ph type="title"/>
          </p:nvPr>
        </p:nvSpPr>
        <p:spPr>
          <a:xfrm>
            <a:off x="0" y="457200"/>
            <a:ext cx="9144000" cy="1107996"/>
          </a:xfrm>
        </p:spPr>
        <p:txBody>
          <a:bodyPr wrap="square" lIns="0" tIns="0" rIns="0" bIns="0" anchor="t">
            <a:spAutoFit/>
          </a:bodyPr>
          <a:lstStyle/>
          <a:p>
            <a:pPr algn="ctr"/>
            <a:r>
              <a:rPr lang="en-US" dirty="0"/>
              <a:t>Catastrophe models lead to greater safety and better risk assessment </a:t>
            </a:r>
          </a:p>
        </p:txBody>
      </p:sp>
      <p:sp>
        <p:nvSpPr>
          <p:cNvPr id="3" name="Title 1">
            <a:extLst>
              <a:ext uri="{FF2B5EF4-FFF2-40B4-BE49-F238E27FC236}">
                <a16:creationId xmlns:a16="http://schemas.microsoft.com/office/drawing/2014/main" id="{0C8FBBFD-FC49-476E-B5BB-07F7402E3383}"/>
              </a:ext>
            </a:extLst>
          </p:cNvPr>
          <p:cNvSpPr txBox="1">
            <a:spLocks/>
          </p:cNvSpPr>
          <p:nvPr/>
        </p:nvSpPr>
        <p:spPr>
          <a:xfrm>
            <a:off x="838200" y="1828086"/>
            <a:ext cx="7557052" cy="415498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Account for individual, community, and statewide mitigation. </a:t>
            </a: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Recognize changing conditions such as climate</a:t>
            </a: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Segoe UI Black"/>
                <a:cs typeface="Arial"/>
              </a:rPr>
              <a:t> and real estate development in high risk wildfire areas. </a:t>
            </a: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endPar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endParaRPr>
          </a:p>
          <a:p>
            <a:pPr marL="457200" marR="0" lvl="0" indent="-457200" algn="l" defTabSz="914400" eaLnBrk="1" fontAlgn="auto" latinLnBrk="0" hangingPunct="1">
              <a:lnSpc>
                <a:spcPct val="100000"/>
              </a:lnSpc>
              <a:spcBef>
                <a:spcPts val="0"/>
              </a:spcBef>
              <a:spcAft>
                <a:spcPts val="0"/>
              </a:spcAft>
              <a:buClrTx/>
              <a:buSzTx/>
              <a:buFont typeface="Wingdings 3" panose="05040102010807070707" pitchFamily="18" charset="2"/>
              <a:buChar char=""/>
              <a:tabLst/>
              <a:defRPr/>
            </a:pP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Segoe UI Black"/>
                <a:cs typeface="Arial"/>
              </a:rPr>
              <a:t>Better</a:t>
            </a:r>
            <a:r>
              <a:rPr kumimoji="0" lang="en-US" sz="3000" b="1" i="0" u="none" strike="noStrike" kern="0" cap="none" spc="0" normalizeH="0" baseline="0" noProof="0" dirty="0">
                <a:ln>
                  <a:noFill/>
                </a:ln>
                <a:solidFill>
                  <a:srgbClr val="4F81BD">
                    <a:lumMod val="20000"/>
                    <a:lumOff val="80000"/>
                  </a:srgbClr>
                </a:solidFill>
                <a:effectLst/>
                <a:uLnTx/>
                <a:uFillTx/>
                <a:latin typeface="Arial"/>
                <a:ea typeface="+mj-ea"/>
                <a:cs typeface="Arial"/>
              </a:rPr>
              <a:t> management of catastrophic risk and premium accuracy. </a:t>
            </a:r>
            <a:endParaRPr kumimoji="0" lang="en-US" sz="3000" b="1" i="0" u="none" strike="noStrike" kern="0" cap="none" spc="0" normalizeH="0" baseline="0" noProof="0" dirty="0">
              <a:ln>
                <a:noFill/>
              </a:ln>
              <a:solidFill>
                <a:srgbClr val="4F81BD">
                  <a:lumMod val="20000"/>
                  <a:lumOff val="80000"/>
                </a:srgbClr>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BBDE13C6-F308-4B7D-92B5-822A428A9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046" y="6085753"/>
            <a:ext cx="1538622" cy="543647"/>
          </a:xfrm>
          <a:prstGeom prst="rect">
            <a:avLst/>
          </a:prstGeom>
        </p:spPr>
      </p:pic>
      <p:sp>
        <p:nvSpPr>
          <p:cNvPr id="6" name="Title 1">
            <a:extLst>
              <a:ext uri="{FF2B5EF4-FFF2-40B4-BE49-F238E27FC236}">
                <a16:creationId xmlns:a16="http://schemas.microsoft.com/office/drawing/2014/main" id="{715092C7-4D12-B2F7-9271-6C2E96E45D6F}"/>
              </a:ext>
            </a:extLst>
          </p:cNvPr>
          <p:cNvSpPr txBox="1">
            <a:spLocks/>
          </p:cNvSpPr>
          <p:nvPr/>
        </p:nvSpPr>
        <p:spPr>
          <a:xfrm>
            <a:off x="8721842" y="6538531"/>
            <a:ext cx="342291" cy="215444"/>
          </a:xfrm>
          <a:prstGeom prst="rect">
            <a:avLst/>
          </a:prstGeom>
        </p:spPr>
        <p:txBody>
          <a:bodyPr wrap="square" lIns="0" tIns="0" rIns="0" bIns="0" anchor="t">
            <a:spAutoFit/>
          </a:bodyPr>
          <a:lstStyle>
            <a:lvl1pPr>
              <a:defRPr sz="3600" b="1" i="0">
                <a:solidFill>
                  <a:schemeClr val="bg1"/>
                </a:solidFill>
                <a:latin typeface="Segoe UI Black"/>
                <a:ea typeface="+mj-ea"/>
                <a:cs typeface="Segoe UI Black"/>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Segoe UI"/>
                <a:ea typeface="Segoe UI Black"/>
              </a:rPr>
              <a:t>3</a:t>
            </a:r>
          </a:p>
        </p:txBody>
      </p:sp>
    </p:spTree>
    <p:extLst>
      <p:ext uri="{BB962C8B-B14F-4D97-AF65-F5344CB8AC3E}">
        <p14:creationId xmlns:p14="http://schemas.microsoft.com/office/powerpoint/2010/main" val="264942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b516ab0-04e4-4c88-99cd-523706b96b1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100C7699C73A498CB057F667D9CD99" ma:contentTypeVersion="12" ma:contentTypeDescription="Create a new document." ma:contentTypeScope="" ma:versionID="bc914dda3ad9b9e94df018b3d377324a">
  <xsd:schema xmlns:xsd="http://www.w3.org/2001/XMLSchema" xmlns:xs="http://www.w3.org/2001/XMLSchema" xmlns:p="http://schemas.microsoft.com/office/2006/metadata/properties" xmlns:ns3="0b516ab0-04e4-4c88-99cd-523706b96b1a" targetNamespace="http://schemas.microsoft.com/office/2006/metadata/properties" ma:root="true" ma:fieldsID="027efea75b9ca90bb31d975c460db42e" ns3:_="">
    <xsd:import namespace="0b516ab0-04e4-4c88-99cd-523706b96b1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LengthInSeconds" minOccurs="0"/>
                <xsd:element ref="ns3:MediaServiceGenerationTime" minOccurs="0"/>
                <xsd:element ref="ns3:MediaServiceEventHashCode" minOccurs="0"/>
                <xsd:element ref="ns3:MediaServiceObjectDetectorVersions" minOccurs="0"/>
                <xsd:element ref="ns3:MediaServiceSystemTag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16ab0-04e4-4c88-99cd-523706b96b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_activity" ma:index="18" nillable="true" ma:displayName="_activity" ma:hidden="true" ma:internalName="_activity">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5D1645-5A53-41D1-9083-50E917C88BD2}">
  <ds:schemaRefs>
    <ds:schemaRef ds:uri="http://schemas.microsoft.com/sharepoint/v3/contenttype/forms"/>
  </ds:schemaRefs>
</ds:datastoreItem>
</file>

<file path=customXml/itemProps2.xml><?xml version="1.0" encoding="utf-8"?>
<ds:datastoreItem xmlns:ds="http://schemas.openxmlformats.org/officeDocument/2006/customXml" ds:itemID="{34360106-C2CA-43A7-B34F-574C1566654E}">
  <ds:schemaRefs>
    <ds:schemaRef ds:uri="http://schemas.openxmlformats.org/package/2006/metadata/core-properties"/>
    <ds:schemaRef ds:uri="http://purl.org/dc/dcmitype/"/>
    <ds:schemaRef ds:uri="0b516ab0-04e4-4c88-99cd-523706b96b1a"/>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9FC8FE6-0C99-4F45-9170-DE183BABEA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16ab0-04e4-4c88-99cd-523706b96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61475</TotalTime>
  <Words>3046</Words>
  <Application>Microsoft Office PowerPoint</Application>
  <PresentationFormat>On-screen Show (4:3)</PresentationFormat>
  <Paragraphs>312</Paragraphs>
  <Slides>18</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Arial</vt:lpstr>
      <vt:lpstr>Arial Black</vt:lpstr>
      <vt:lpstr>Calibri</vt:lpstr>
      <vt:lpstr>Georgia</vt:lpstr>
      <vt:lpstr>Segoe UI</vt:lpstr>
      <vt:lpstr>Segoe UI Black</vt:lpstr>
      <vt:lpstr>Segoe UI Semibold</vt:lpstr>
      <vt:lpstr>Symbol</vt:lpstr>
      <vt:lpstr>Times New Roman</vt:lpstr>
      <vt:lpstr>Wingdings</vt:lpstr>
      <vt:lpstr>Wingdings 3</vt:lpstr>
      <vt:lpstr>'Wingdings 3',Sans-Serif</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Insurance Strategy    </vt:lpstr>
      <vt:lpstr>Catastrophe models lead to greater safety and better risk assessment </vt:lpstr>
      <vt:lpstr>Guiding principles  </vt:lpstr>
      <vt:lpstr>Hybrid approach to help consumers</vt:lpstr>
      <vt:lpstr>ZIP Codes  </vt:lpstr>
      <vt:lpstr>Counties  </vt:lpstr>
      <vt:lpstr>FAIR Plan policies facing wildfire risk  </vt:lpstr>
      <vt:lpstr>What this means for Californians:</vt:lpstr>
      <vt:lpstr>The Department of Insurance's  enforcement authority</vt:lpstr>
      <vt:lpstr>Concentration of FAIR Plan policies and wildfire risk</vt:lpstr>
      <vt:lpstr>PowerPoint Presentation</vt:lpstr>
    </vt:vector>
  </TitlesOfParts>
  <Company>Department of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Jayne</dc:creator>
  <cp:lastModifiedBy>Sayavong, Richie</cp:lastModifiedBy>
  <cp:revision>392</cp:revision>
  <dcterms:created xsi:type="dcterms:W3CDTF">2023-04-17T22:37:03Z</dcterms:created>
  <dcterms:modified xsi:type="dcterms:W3CDTF">2025-04-18T23:51:29Z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2023-04-14T00:00:00Z</vt:filetime>
  </property>
  <property fmtid="{D5CDD505-2E9C-101B-9397-08002B2CF9AE}" pid="3" name="Creator">
    <vt:lpwstr>Acrobat PDFMaker 23 for PowerPoint</vt:lpwstr>
  </property>
  <property fmtid="{D5CDD505-2E9C-101B-9397-08002B2CF9AE}" pid="4" name="LastSaved">
    <vt:filetime>2023-04-17T00:00:00Z</vt:filetime>
  </property>
  <property fmtid="{D5CDD505-2E9C-101B-9397-08002B2CF9AE}" pid="5" name="Producer">
    <vt:lpwstr>Adobe PDF Library 23.1.175</vt:lpwstr>
  </property>
  <property fmtid="{D5CDD505-2E9C-101B-9397-08002B2CF9AE}" pid="6" name="ContentTypeId">
    <vt:lpwstr>0x01010027100C7699C73A498CB057F667D9CD99</vt:lpwstr>
  </property>
  <property fmtid="{D5CDD505-2E9C-101B-9397-08002B2CF9AE}" pid="7" name="MediaServiceImageTags">
    <vt:lpwstr/>
  </property>
</Properties>
</file>